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sldIdLst>
    <p:sldId id="277" r:id="rId2"/>
    <p:sldId id="283" r:id="rId3"/>
    <p:sldId id="290" r:id="rId4"/>
    <p:sldId id="293" r:id="rId5"/>
    <p:sldId id="297" r:id="rId6"/>
    <p:sldId id="298" r:id="rId7"/>
    <p:sldId id="299" r:id="rId8"/>
    <p:sldId id="300" r:id="rId9"/>
    <p:sldId id="301" r:id="rId10"/>
    <p:sldId id="302" r:id="rId11"/>
    <p:sldId id="303" r:id="rId12"/>
    <p:sldId id="304" r:id="rId13"/>
    <p:sldId id="305" r:id="rId14"/>
    <p:sldId id="306" r:id="rId15"/>
    <p:sldId id="307" r:id="rId16"/>
    <p:sldId id="308" r:id="rId17"/>
    <p:sldId id="288" r:id="rId18"/>
    <p:sldId id="274" r:id="rId19"/>
    <p:sldId id="273" r:id="rId20"/>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Calibri Light" panose="020F0302020204030204" pitchFamily="34" charset="0"/>
      <p:regular r:id="rId25"/>
      <p:italic r:id="rId26"/>
    </p:embeddedFont>
    <p:embeddedFont>
      <p:font typeface="Fira Sans Medium" panose="020B0603050000020004" pitchFamily="34" charset="0"/>
      <p:regular r:id="rId27"/>
      <p:italic r:id="rId28"/>
    </p:embeddedFont>
    <p:embeddedFont>
      <p:font typeface="Open Sans" panose="020B0606030504020204" pitchFamily="34" charset="0"/>
      <p:regular r:id="rId29"/>
      <p:bold r:id="rId30"/>
      <p:italic r:id="rId31"/>
      <p:boldItalic r:id="rId32"/>
    </p:embeddedFont>
    <p:embeddedFont>
      <p:font typeface="Product Sans" panose="020B0604020202020204" charset="0"/>
      <p:regular r:id="rId33"/>
      <p:bold r:id="rId34"/>
      <p:italic r:id="rId35"/>
      <p:boldItalic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pos="415" userDrawn="1">
          <p15:clr>
            <a:srgbClr val="A4A3A4"/>
          </p15:clr>
        </p15:guide>
        <p15:guide id="4" pos="7242" userDrawn="1">
          <p15:clr>
            <a:srgbClr val="A4A3A4"/>
          </p15:clr>
        </p15:guide>
        <p15:guide id="5" orient="horz" pos="300" userDrawn="1">
          <p15:clr>
            <a:srgbClr val="A4A3A4"/>
          </p15:clr>
        </p15:guide>
        <p15:guide id="6" orient="horz" pos="4032" userDrawn="1">
          <p15:clr>
            <a:srgbClr val="A4A3A4"/>
          </p15:clr>
        </p15:guide>
        <p15:guide id="7" pos="5424" userDrawn="1">
          <p15:clr>
            <a:srgbClr val="A4A3A4"/>
          </p15:clr>
        </p15:guide>
        <p15:guide id="9" pos="6552" userDrawn="1">
          <p15:clr>
            <a:srgbClr val="A4A3A4"/>
          </p15:clr>
        </p15:guide>
        <p15:guide id="10" pos="225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FC981"/>
    <a:srgbClr val="5BAA48"/>
    <a:srgbClr val="4E923E"/>
    <a:srgbClr val="E490C8"/>
    <a:srgbClr val="DE78BC"/>
    <a:srgbClr val="C16399"/>
    <a:srgbClr val="ADC392"/>
    <a:srgbClr val="7F335F"/>
    <a:srgbClr val="B22C8C"/>
    <a:srgbClr val="CCA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52" autoAdjust="0"/>
    <p:restoredTop sz="96283" autoAdjust="0"/>
  </p:normalViewPr>
  <p:slideViewPr>
    <p:cSldViewPr snapToGrid="0" showGuides="1">
      <p:cViewPr varScale="1">
        <p:scale>
          <a:sx n="72" d="100"/>
          <a:sy n="72" d="100"/>
        </p:scale>
        <p:origin x="600" y="72"/>
      </p:cViewPr>
      <p:guideLst>
        <p:guide orient="horz" pos="2160"/>
        <p:guide pos="3840"/>
        <p:guide pos="415"/>
        <p:guide pos="7242"/>
        <p:guide orient="horz" pos="300"/>
        <p:guide orient="horz" pos="4032"/>
        <p:guide pos="5424"/>
        <p:guide pos="6552"/>
        <p:guide pos="2256"/>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font" Target="fonts/font1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font" Target="fonts/font13.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font" Target="fonts/font1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font" Target="fonts/font15.fntdata"/></Relationships>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7127560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9D962F-E843-4796-A161-C9ED6D7607E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A18D8781-6CDB-4BB3-BD02-9A729F19F1A3}"/>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A6B6EE6-B9B5-446A-9442-B6C746F8309C}"/>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30-11-2023</a:t>
            </a:fld>
            <a:endParaRPr lang="en-IN"/>
          </a:p>
        </p:txBody>
      </p:sp>
      <p:sp>
        <p:nvSpPr>
          <p:cNvPr id="5" name="Footer Placeholder 4">
            <a:extLst>
              <a:ext uri="{FF2B5EF4-FFF2-40B4-BE49-F238E27FC236}">
                <a16:creationId xmlns:a16="http://schemas.microsoft.com/office/drawing/2014/main" id="{BE53721F-EE68-427C-91E4-AC64563FC2D2}"/>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846D8722-B26B-4E13-8D6D-2E97C6ED35FD}"/>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41398777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C3975F4-F194-4338-94EC-EFA16C561900}"/>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9B40457-343B-47C0-833C-69814E68F479}"/>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2FB4437-8197-42E9-9A43-DC3777426C55}"/>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30-11-2023</a:t>
            </a:fld>
            <a:endParaRPr lang="en-IN"/>
          </a:p>
        </p:txBody>
      </p:sp>
      <p:sp>
        <p:nvSpPr>
          <p:cNvPr id="5" name="Footer Placeholder 4">
            <a:extLst>
              <a:ext uri="{FF2B5EF4-FFF2-40B4-BE49-F238E27FC236}">
                <a16:creationId xmlns:a16="http://schemas.microsoft.com/office/drawing/2014/main" id="{6FACF554-DBEA-48F3-955E-350BFB3D3E8F}"/>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C64A3AF5-2D1D-4FE9-B6B5-A3095B30BE96}"/>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26048824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46A83-9487-4EB6-8CB2-AD4C3EF5A59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C838ED3-0025-4F7A-9267-31DD264D010E}"/>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6E56656-4618-462B-BCB7-04789B8C950B}"/>
              </a:ext>
            </a:extLst>
          </p:cNvPr>
          <p:cNvSpPr>
            <a:spLocks noGrp="1"/>
          </p:cNvSpPr>
          <p:nvPr>
            <p:ph type="dt" sz="half" idx="10"/>
          </p:nvPr>
        </p:nvSpPr>
        <p:spPr>
          <a:xfrm>
            <a:off x="838200" y="6356350"/>
            <a:ext cx="2743200" cy="365125"/>
          </a:xfrm>
          <a:prstGeom prst="rect">
            <a:avLst/>
          </a:prstGeom>
        </p:spPr>
        <p:txBody>
          <a:bodyPr/>
          <a:lstStyle/>
          <a:p>
            <a:fld id="{7EBE7F2F-AABE-4892-8D4C-C67BF5CA2C98}" type="datetimeFigureOut">
              <a:rPr lang="en-GB" smtClean="0"/>
              <a:t>30/11/2023</a:t>
            </a:fld>
            <a:endParaRPr lang="en-GB" dirty="0"/>
          </a:p>
        </p:txBody>
      </p:sp>
      <p:sp>
        <p:nvSpPr>
          <p:cNvPr id="5" name="Footer Placeholder 4">
            <a:extLst>
              <a:ext uri="{FF2B5EF4-FFF2-40B4-BE49-F238E27FC236}">
                <a16:creationId xmlns:a16="http://schemas.microsoft.com/office/drawing/2014/main" id="{86046534-FB55-49CF-A2B6-E853082275FE}"/>
              </a:ext>
            </a:extLst>
          </p:cNvPr>
          <p:cNvSpPr>
            <a:spLocks noGrp="1"/>
          </p:cNvSpPr>
          <p:nvPr>
            <p:ph type="ftr" sz="quarter" idx="11"/>
          </p:nvPr>
        </p:nvSpPr>
        <p:spPr>
          <a:xfrm>
            <a:off x="4038600" y="6356350"/>
            <a:ext cx="4114800" cy="365125"/>
          </a:xfrm>
          <a:prstGeom prst="rect">
            <a:avLst/>
          </a:prstGeom>
        </p:spPr>
        <p:txBody>
          <a:bodyPr/>
          <a:lstStyle/>
          <a:p>
            <a:endParaRPr lang="en-GB" dirty="0"/>
          </a:p>
        </p:txBody>
      </p:sp>
      <p:sp>
        <p:nvSpPr>
          <p:cNvPr id="6" name="Slide Number Placeholder 5">
            <a:extLst>
              <a:ext uri="{FF2B5EF4-FFF2-40B4-BE49-F238E27FC236}">
                <a16:creationId xmlns:a16="http://schemas.microsoft.com/office/drawing/2014/main" id="{9CB60703-50BB-4E5C-A126-DEF6F814866A}"/>
              </a:ext>
            </a:extLst>
          </p:cNvPr>
          <p:cNvSpPr>
            <a:spLocks noGrp="1"/>
          </p:cNvSpPr>
          <p:nvPr>
            <p:ph type="sldNum" sz="quarter" idx="12"/>
          </p:nvPr>
        </p:nvSpPr>
        <p:spPr>
          <a:xfrm>
            <a:off x="8610600" y="6356350"/>
            <a:ext cx="2743200" cy="365125"/>
          </a:xfrm>
          <a:prstGeom prst="rect">
            <a:avLst/>
          </a:prstGeom>
        </p:spPr>
        <p:txBody>
          <a:bodyPr/>
          <a:lstStyle/>
          <a:p>
            <a:fld id="{20B63F60-ACF9-4F7B-8317-B93A3EF12787}" type="slidenum">
              <a:rPr lang="en-GB" smtClean="0"/>
              <a:t>‹#›</a:t>
            </a:fld>
            <a:endParaRPr lang="en-GB" dirty="0"/>
          </a:p>
        </p:txBody>
      </p:sp>
    </p:spTree>
    <p:extLst>
      <p:ext uri="{BB962C8B-B14F-4D97-AF65-F5344CB8AC3E}">
        <p14:creationId xmlns:p14="http://schemas.microsoft.com/office/powerpoint/2010/main" val="326577171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Tree>
    <p:extLst>
      <p:ext uri="{BB962C8B-B14F-4D97-AF65-F5344CB8AC3E}">
        <p14:creationId xmlns:p14="http://schemas.microsoft.com/office/powerpoint/2010/main" val="3173447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0354F-2012-4029-9730-271EC3635EE5}"/>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1ED8C55F-E642-46A2-AC21-9964AA55396C}"/>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071242C-FDCE-4D21-B817-E558F4685B08}"/>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30-11-2023</a:t>
            </a:fld>
            <a:endParaRPr lang="en-IN"/>
          </a:p>
        </p:txBody>
      </p:sp>
      <p:sp>
        <p:nvSpPr>
          <p:cNvPr id="5" name="Footer Placeholder 4">
            <a:extLst>
              <a:ext uri="{FF2B5EF4-FFF2-40B4-BE49-F238E27FC236}">
                <a16:creationId xmlns:a16="http://schemas.microsoft.com/office/drawing/2014/main" id="{13E195A9-FA22-4C81-9F51-1591A4449A36}"/>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6" name="Slide Number Placeholder 5">
            <a:extLst>
              <a:ext uri="{FF2B5EF4-FFF2-40B4-BE49-F238E27FC236}">
                <a16:creationId xmlns:a16="http://schemas.microsoft.com/office/drawing/2014/main" id="{B3D40D58-B8D1-4908-83F2-66FB74081460}"/>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21660639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56B33-A575-4453-ACC3-2C4206CFFE1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44D3D68-175E-4CFA-9324-7BDA938EE94A}"/>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C5C30B8E-D15F-4A4A-87C6-8D0E2595331A}"/>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62208E0E-8AC4-4768-BFEC-32AB2E026787}"/>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30-11-2023</a:t>
            </a:fld>
            <a:endParaRPr lang="en-IN"/>
          </a:p>
        </p:txBody>
      </p:sp>
      <p:sp>
        <p:nvSpPr>
          <p:cNvPr id="6" name="Footer Placeholder 5">
            <a:extLst>
              <a:ext uri="{FF2B5EF4-FFF2-40B4-BE49-F238E27FC236}">
                <a16:creationId xmlns:a16="http://schemas.microsoft.com/office/drawing/2014/main" id="{A85AD9A2-F0AC-49B7-A2EE-E8461BD22E45}"/>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ED9C0028-707D-46D3-8CC3-5FDB72FE0916}"/>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4143889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6FEE4E-C111-42F9-8BB6-746E32D565E0}"/>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C9735DA-7523-4CFF-9DFC-8E4E2619F954}"/>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6CC3EAE-EB02-4501-9EE5-3BC1AF06921E}"/>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E4A28CF6-4F3B-4542-92C8-25C006568EA5}"/>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11217DC-0C6D-48B9-81EF-3D00E6BFFDDF}"/>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A03C24F4-66DE-48A8-9D49-40DA37F620A8}"/>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30-11-2023</a:t>
            </a:fld>
            <a:endParaRPr lang="en-IN"/>
          </a:p>
        </p:txBody>
      </p:sp>
      <p:sp>
        <p:nvSpPr>
          <p:cNvPr id="8" name="Footer Placeholder 7">
            <a:extLst>
              <a:ext uri="{FF2B5EF4-FFF2-40B4-BE49-F238E27FC236}">
                <a16:creationId xmlns:a16="http://schemas.microsoft.com/office/drawing/2014/main" id="{30F56F18-AD73-4E71-AF9B-3AB91B7F021E}"/>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9" name="Slide Number Placeholder 8">
            <a:extLst>
              <a:ext uri="{FF2B5EF4-FFF2-40B4-BE49-F238E27FC236}">
                <a16:creationId xmlns:a16="http://schemas.microsoft.com/office/drawing/2014/main" id="{F2ADC409-F581-4FA3-8470-49C1CF2C8F27}"/>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11921808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8959F-D94F-4A3D-A24D-40E998CA4E46}"/>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75D3C73D-5419-44B5-AA21-49796EA7855C}"/>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30-11-2023</a:t>
            </a:fld>
            <a:endParaRPr lang="en-IN"/>
          </a:p>
        </p:txBody>
      </p:sp>
      <p:sp>
        <p:nvSpPr>
          <p:cNvPr id="4" name="Footer Placeholder 3">
            <a:extLst>
              <a:ext uri="{FF2B5EF4-FFF2-40B4-BE49-F238E27FC236}">
                <a16:creationId xmlns:a16="http://schemas.microsoft.com/office/drawing/2014/main" id="{0D027FCA-52C9-41C4-8066-ED3083E82981}"/>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5" name="Slide Number Placeholder 4">
            <a:extLst>
              <a:ext uri="{FF2B5EF4-FFF2-40B4-BE49-F238E27FC236}">
                <a16:creationId xmlns:a16="http://schemas.microsoft.com/office/drawing/2014/main" id="{5BA93430-DE59-4BE6-9095-A839C074089C}"/>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13668552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99BF92-7A7C-4058-BB24-D42AFCB84E5C}"/>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30-11-2023</a:t>
            </a:fld>
            <a:endParaRPr lang="en-IN"/>
          </a:p>
        </p:txBody>
      </p:sp>
      <p:sp>
        <p:nvSpPr>
          <p:cNvPr id="3" name="Footer Placeholder 2">
            <a:extLst>
              <a:ext uri="{FF2B5EF4-FFF2-40B4-BE49-F238E27FC236}">
                <a16:creationId xmlns:a16="http://schemas.microsoft.com/office/drawing/2014/main" id="{16EE9ABA-2B03-4C5B-9270-EC42625F7A73}"/>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4" name="Slide Number Placeholder 3">
            <a:extLst>
              <a:ext uri="{FF2B5EF4-FFF2-40B4-BE49-F238E27FC236}">
                <a16:creationId xmlns:a16="http://schemas.microsoft.com/office/drawing/2014/main" id="{72C01FDB-556A-4B27-A9A9-18EAB9D1794A}"/>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3531510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7EDFD6-00C6-482F-B7A6-347043469A4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16B38055-61A4-4A30-A0D2-3A0A2F06203E}"/>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18B1B23-E579-4666-AEBE-62A3489D0B3D}"/>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E89FB2-B9BA-4C64-A3CC-7491909E4473}"/>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30-11-2023</a:t>
            </a:fld>
            <a:endParaRPr lang="en-IN"/>
          </a:p>
        </p:txBody>
      </p:sp>
      <p:sp>
        <p:nvSpPr>
          <p:cNvPr id="6" name="Footer Placeholder 5">
            <a:extLst>
              <a:ext uri="{FF2B5EF4-FFF2-40B4-BE49-F238E27FC236}">
                <a16:creationId xmlns:a16="http://schemas.microsoft.com/office/drawing/2014/main" id="{0B124EB4-B9E2-4695-BBB7-DF34F38049F7}"/>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DD7CA07C-36EF-4AD9-8AD8-759044DDD683}"/>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2406610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FE4494-F332-4EBB-A5DB-1017AE2782F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35B47CA2-0954-40A9-9D99-730920CF6E50}"/>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AFFC8143-B631-4DA1-87F9-783F7491403D}"/>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5D7DCE4-4E07-446E-96D1-178DBD7D58E5}"/>
              </a:ext>
            </a:extLst>
          </p:cNvPr>
          <p:cNvSpPr>
            <a:spLocks noGrp="1"/>
          </p:cNvSpPr>
          <p:nvPr>
            <p:ph type="dt" sz="half" idx="10"/>
          </p:nvPr>
        </p:nvSpPr>
        <p:spPr>
          <a:xfrm>
            <a:off x="838200" y="6356350"/>
            <a:ext cx="2743200" cy="365125"/>
          </a:xfrm>
          <a:prstGeom prst="rect">
            <a:avLst/>
          </a:prstGeom>
        </p:spPr>
        <p:txBody>
          <a:bodyPr/>
          <a:lstStyle/>
          <a:p>
            <a:fld id="{98B8ED53-04B1-4CE0-9945-0D8638B42437}" type="datetimeFigureOut">
              <a:rPr lang="en-IN" smtClean="0"/>
              <a:t>30-11-2023</a:t>
            </a:fld>
            <a:endParaRPr lang="en-IN"/>
          </a:p>
        </p:txBody>
      </p:sp>
      <p:sp>
        <p:nvSpPr>
          <p:cNvPr id="6" name="Footer Placeholder 5">
            <a:extLst>
              <a:ext uri="{FF2B5EF4-FFF2-40B4-BE49-F238E27FC236}">
                <a16:creationId xmlns:a16="http://schemas.microsoft.com/office/drawing/2014/main" id="{818A130A-AA2D-47B3-ADD8-9F1014DA6A48}"/>
              </a:ext>
            </a:extLst>
          </p:cNvPr>
          <p:cNvSpPr>
            <a:spLocks noGrp="1"/>
          </p:cNvSpPr>
          <p:nvPr>
            <p:ph type="ftr" sz="quarter" idx="11"/>
          </p:nvPr>
        </p:nvSpPr>
        <p:spPr>
          <a:xfrm>
            <a:off x="4038600" y="6356350"/>
            <a:ext cx="4114800" cy="365125"/>
          </a:xfrm>
          <a:prstGeom prst="rect">
            <a:avLst/>
          </a:prstGeom>
        </p:spPr>
        <p:txBody>
          <a:bodyPr/>
          <a:lstStyle/>
          <a:p>
            <a:endParaRPr lang="en-IN"/>
          </a:p>
        </p:txBody>
      </p:sp>
      <p:sp>
        <p:nvSpPr>
          <p:cNvPr id="7" name="Slide Number Placeholder 6">
            <a:extLst>
              <a:ext uri="{FF2B5EF4-FFF2-40B4-BE49-F238E27FC236}">
                <a16:creationId xmlns:a16="http://schemas.microsoft.com/office/drawing/2014/main" id="{16BBEF34-BEB7-4321-8FAC-297314A41F47}"/>
              </a:ext>
            </a:extLst>
          </p:cNvPr>
          <p:cNvSpPr>
            <a:spLocks noGrp="1"/>
          </p:cNvSpPr>
          <p:nvPr>
            <p:ph type="sldNum" sz="quarter" idx="12"/>
          </p:nvPr>
        </p:nvSpPr>
        <p:spPr>
          <a:xfrm>
            <a:off x="8610600" y="6356350"/>
            <a:ext cx="2743200" cy="365125"/>
          </a:xfrm>
          <a:prstGeom prst="rect">
            <a:avLst/>
          </a:prstGeom>
        </p:spPr>
        <p:txBody>
          <a:bodyPr/>
          <a:lstStyle/>
          <a:p>
            <a:fld id="{2B6FBDD0-AF6D-4FD7-94FA-3ED5E2D9C814}" type="slidenum">
              <a:rPr lang="en-IN" smtClean="0"/>
              <a:t>‹#›</a:t>
            </a:fld>
            <a:endParaRPr lang="en-IN"/>
          </a:p>
        </p:txBody>
      </p:sp>
    </p:spTree>
    <p:extLst>
      <p:ext uri="{BB962C8B-B14F-4D97-AF65-F5344CB8AC3E}">
        <p14:creationId xmlns:p14="http://schemas.microsoft.com/office/powerpoint/2010/main" val="3884219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2" name="Picture 1" descr="Map&#10;&#10;Description automatically generated">
            <a:extLst>
              <a:ext uri="{FF2B5EF4-FFF2-40B4-BE49-F238E27FC236}">
                <a16:creationId xmlns:a16="http://schemas.microsoft.com/office/drawing/2014/main" id="{E8E3D4A0-6BB6-28B1-7DC5-C6E2339FB56D}"/>
              </a:ext>
            </a:extLst>
          </p:cNvPr>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3" name="Rectangle 2">
            <a:extLst>
              <a:ext uri="{FF2B5EF4-FFF2-40B4-BE49-F238E27FC236}">
                <a16:creationId xmlns:a16="http://schemas.microsoft.com/office/drawing/2014/main" id="{CE9E8EB4-425A-B51D-3ADA-26255910256D}"/>
              </a:ext>
            </a:extLst>
          </p:cNvPr>
          <p:cNvSpPr/>
          <p:nvPr userDrawn="1"/>
        </p:nvSpPr>
        <p:spPr>
          <a:xfrm>
            <a:off x="0" y="0"/>
            <a:ext cx="12192000" cy="6858000"/>
          </a:xfrm>
          <a:prstGeom prst="rect">
            <a:avLst/>
          </a:prstGeom>
          <a:solidFill>
            <a:schemeClr val="bg2">
              <a:lumMod val="10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16338250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4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slidechef.net/" TargetMode="Externa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p&#10;&#10;Description automatically generated">
            <a:extLst>
              <a:ext uri="{FF2B5EF4-FFF2-40B4-BE49-F238E27FC236}">
                <a16:creationId xmlns:a16="http://schemas.microsoft.com/office/drawing/2014/main" id="{53C88C25-4281-E2C5-9047-1261D09793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8" name="Rectangle 7">
            <a:extLst>
              <a:ext uri="{FF2B5EF4-FFF2-40B4-BE49-F238E27FC236}">
                <a16:creationId xmlns:a16="http://schemas.microsoft.com/office/drawing/2014/main" id="{0A3CB467-D27C-58AB-5E16-1519DC1EDE07}"/>
              </a:ext>
            </a:extLst>
          </p:cNvPr>
          <p:cNvSpPr/>
          <p:nvPr/>
        </p:nvSpPr>
        <p:spPr>
          <a:xfrm>
            <a:off x="0" y="0"/>
            <a:ext cx="12192000" cy="6858000"/>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7A2A6961-C208-3FEE-BACD-B7FEC7AE4317}"/>
              </a:ext>
            </a:extLst>
          </p:cNvPr>
          <p:cNvSpPr txBox="1"/>
          <p:nvPr/>
        </p:nvSpPr>
        <p:spPr>
          <a:xfrm>
            <a:off x="0" y="2641445"/>
            <a:ext cx="12192000" cy="2939266"/>
          </a:xfrm>
          <a:prstGeom prst="rect">
            <a:avLst/>
          </a:prstGeom>
          <a:noFill/>
        </p:spPr>
        <p:txBody>
          <a:bodyPr wrap="square" rtlCol="0">
            <a:spAutoFit/>
          </a:bodyPr>
          <a:lstStyle/>
          <a:p>
            <a:pPr algn="ctr"/>
            <a:r>
              <a:rPr lang="en-US" sz="8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Gotta Analyze ‘Em All </a:t>
            </a:r>
            <a:r>
              <a:rPr lang="en-US" sz="25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Pokémon TCG Price Projections and Analysis  </a:t>
            </a:r>
          </a:p>
          <a:p>
            <a:pPr algn="ctr"/>
            <a:endParaRPr lang="en-IN" sz="80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extBox 1">
            <a:extLst>
              <a:ext uri="{FF2B5EF4-FFF2-40B4-BE49-F238E27FC236}">
                <a16:creationId xmlns:a16="http://schemas.microsoft.com/office/drawing/2014/main" id="{D9DE9E9E-7B9D-F1E9-9397-F7E0C5B5E181}"/>
              </a:ext>
            </a:extLst>
          </p:cNvPr>
          <p:cNvSpPr txBox="1"/>
          <p:nvPr/>
        </p:nvSpPr>
        <p:spPr>
          <a:xfrm>
            <a:off x="2393661" y="4564715"/>
            <a:ext cx="7404680" cy="1569660"/>
          </a:xfrm>
          <a:prstGeom prst="rect">
            <a:avLst/>
          </a:prstGeom>
          <a:noFill/>
        </p:spPr>
        <p:txBody>
          <a:bodyPr wrap="square" rtlCol="0">
            <a:spAutoFit/>
          </a:bodyPr>
          <a:lstStyle/>
          <a:p>
            <a:pPr algn="ct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Lora Milam</a:t>
            </a:r>
          </a:p>
          <a:p>
            <a:pPr algn="ct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M.S. Data Analytics, Western Governor’s University</a:t>
            </a:r>
          </a:p>
          <a:p>
            <a:pPr algn="ct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D214: Data Analytics Graduate Capstone</a:t>
            </a:r>
          </a:p>
          <a:p>
            <a:pPr algn="ct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Dr. Daniel Smith</a:t>
            </a:r>
          </a:p>
          <a:p>
            <a:pPr algn="ctr"/>
            <a:r>
              <a:rPr lang="en-US" sz="1600" b="1" dirty="0">
                <a:solidFill>
                  <a:schemeClr val="bg1"/>
                </a:solidFill>
                <a:latin typeface="Open Sans" panose="020B0606030504020204" pitchFamily="34" charset="0"/>
                <a:ea typeface="Open Sans" panose="020B0606030504020204" pitchFamily="34" charset="0"/>
                <a:cs typeface="Open Sans" panose="020B0606030504020204" pitchFamily="34" charset="0"/>
              </a:rPr>
              <a:t>28 November 2023</a:t>
            </a:r>
          </a:p>
          <a:p>
            <a:pPr algn="ctr"/>
            <a:endParaRPr lang="en-IN" sz="16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75028583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5BFD7-304B-6FE0-1C21-12FF9EA2BF8B}"/>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Most Valuable Pokémon Cards </a:t>
            </a:r>
            <a:r>
              <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rPr>
              <a:t>B</a:t>
            </a:r>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ased on Market </a:t>
            </a:r>
            <a:r>
              <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rPr>
              <a:t>P</a:t>
            </a:r>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rices</a:t>
            </a:r>
          </a:p>
        </p:txBody>
      </p:sp>
      <p:pic>
        <p:nvPicPr>
          <p:cNvPr id="8" name="Content Placeholder 7">
            <a:extLst>
              <a:ext uri="{FF2B5EF4-FFF2-40B4-BE49-F238E27FC236}">
                <a16:creationId xmlns:a16="http://schemas.microsoft.com/office/drawing/2014/main" id="{A181535D-E8CE-6A4E-4CE4-73963DFDDB5B}"/>
              </a:ext>
            </a:extLst>
          </p:cNvPr>
          <p:cNvPicPr>
            <a:picLocks noGrp="1" noChangeAspect="1"/>
          </p:cNvPicPr>
          <p:nvPr>
            <p:ph idx="1"/>
          </p:nvPr>
        </p:nvPicPr>
        <p:blipFill>
          <a:blip r:embed="rId2"/>
          <a:stretch>
            <a:fillRect/>
          </a:stretch>
        </p:blipFill>
        <p:spPr>
          <a:xfrm>
            <a:off x="1339116" y="1690688"/>
            <a:ext cx="9513767" cy="4802187"/>
          </a:xfrm>
        </p:spPr>
      </p:pic>
    </p:spTree>
    <p:extLst>
      <p:ext uri="{BB962C8B-B14F-4D97-AF65-F5344CB8AC3E}">
        <p14:creationId xmlns:p14="http://schemas.microsoft.com/office/powerpoint/2010/main" val="1523286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5BFD7-304B-6FE0-1C21-12FF9EA2BF8B}"/>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Lowest Pull Rate Cost</a:t>
            </a:r>
          </a:p>
        </p:txBody>
      </p:sp>
      <p:pic>
        <p:nvPicPr>
          <p:cNvPr id="5" name="Content Placeholder 4">
            <a:extLst>
              <a:ext uri="{FF2B5EF4-FFF2-40B4-BE49-F238E27FC236}">
                <a16:creationId xmlns:a16="http://schemas.microsoft.com/office/drawing/2014/main" id="{86540FD7-0584-BFFF-73A5-FBE0C1AE93F3}"/>
              </a:ext>
            </a:extLst>
          </p:cNvPr>
          <p:cNvPicPr>
            <a:picLocks noGrp="1" noChangeAspect="1"/>
          </p:cNvPicPr>
          <p:nvPr>
            <p:ph idx="1"/>
          </p:nvPr>
        </p:nvPicPr>
        <p:blipFill>
          <a:blip r:embed="rId2"/>
          <a:stretch>
            <a:fillRect/>
          </a:stretch>
        </p:blipFill>
        <p:spPr>
          <a:xfrm>
            <a:off x="838199" y="1143489"/>
            <a:ext cx="10515599" cy="5308355"/>
          </a:xfrm>
        </p:spPr>
      </p:pic>
    </p:spTree>
    <p:extLst>
      <p:ext uri="{BB962C8B-B14F-4D97-AF65-F5344CB8AC3E}">
        <p14:creationId xmlns:p14="http://schemas.microsoft.com/office/powerpoint/2010/main" val="23703308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5BFD7-304B-6FE0-1C21-12FF9EA2BF8B}"/>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Gross Fiscal Margin</a:t>
            </a:r>
          </a:p>
        </p:txBody>
      </p:sp>
      <p:pic>
        <p:nvPicPr>
          <p:cNvPr id="5" name="Content Placeholder 4">
            <a:extLst>
              <a:ext uri="{FF2B5EF4-FFF2-40B4-BE49-F238E27FC236}">
                <a16:creationId xmlns:a16="http://schemas.microsoft.com/office/drawing/2014/main" id="{AA486889-4CCC-D5D4-8B9E-A4F94DE4B90B}"/>
              </a:ext>
            </a:extLst>
          </p:cNvPr>
          <p:cNvPicPr>
            <a:picLocks noGrp="1" noChangeAspect="1"/>
          </p:cNvPicPr>
          <p:nvPr>
            <p:ph idx="1"/>
          </p:nvPr>
        </p:nvPicPr>
        <p:blipFill>
          <a:blip r:embed="rId2"/>
          <a:stretch>
            <a:fillRect/>
          </a:stretch>
        </p:blipFill>
        <p:spPr>
          <a:xfrm>
            <a:off x="1614498" y="1690689"/>
            <a:ext cx="8963004" cy="4621210"/>
          </a:xfrm>
        </p:spPr>
      </p:pic>
    </p:spTree>
    <p:extLst>
      <p:ext uri="{BB962C8B-B14F-4D97-AF65-F5344CB8AC3E}">
        <p14:creationId xmlns:p14="http://schemas.microsoft.com/office/powerpoint/2010/main" val="36589805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5BFD7-304B-6FE0-1C21-12FF9EA2BF8B}"/>
              </a:ext>
            </a:extLst>
          </p:cNvPr>
          <p:cNvSpPr>
            <a:spLocks noGrp="1"/>
          </p:cNvSpPr>
          <p:nvPr>
            <p:ph type="title"/>
          </p:nvPr>
        </p:nvSpPr>
        <p:spPr/>
        <p:txBody>
          <a:bodyPr/>
          <a:lstStyle/>
          <a:p>
            <a:r>
              <a:rPr lang="en-US" sz="4400" b="1">
                <a:solidFill>
                  <a:schemeClr val="bg1"/>
                </a:solidFill>
                <a:latin typeface="Open Sans" panose="020B0606030504020204" pitchFamily="34" charset="0"/>
                <a:ea typeface="Open Sans" panose="020B0606030504020204" pitchFamily="34" charset="0"/>
                <a:cs typeface="Open Sans" panose="020B0606030504020204" pitchFamily="34" charset="0"/>
              </a:rPr>
              <a:t>Forecasting</a:t>
            </a:r>
            <a:endPar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5" name="Content Placeholder 4">
            <a:extLst>
              <a:ext uri="{FF2B5EF4-FFF2-40B4-BE49-F238E27FC236}">
                <a16:creationId xmlns:a16="http://schemas.microsoft.com/office/drawing/2014/main" id="{CF2BD935-B17B-2164-5A65-AB637F3543C7}"/>
              </a:ext>
            </a:extLst>
          </p:cNvPr>
          <p:cNvPicPr>
            <a:picLocks noGrp="1" noChangeAspect="1"/>
          </p:cNvPicPr>
          <p:nvPr>
            <p:ph idx="1"/>
          </p:nvPr>
        </p:nvPicPr>
        <p:blipFill>
          <a:blip r:embed="rId2"/>
          <a:stretch>
            <a:fillRect/>
          </a:stretch>
        </p:blipFill>
        <p:spPr>
          <a:xfrm>
            <a:off x="650623" y="1690688"/>
            <a:ext cx="10890754" cy="4621212"/>
          </a:xfrm>
        </p:spPr>
      </p:pic>
    </p:spTree>
    <p:extLst>
      <p:ext uri="{BB962C8B-B14F-4D97-AF65-F5344CB8AC3E}">
        <p14:creationId xmlns:p14="http://schemas.microsoft.com/office/powerpoint/2010/main" val="30958015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18516-3C84-A389-BE80-AF90F73D715C}"/>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Explanation of Limitations of Techniques and Tools Used</a:t>
            </a:r>
            <a:endParaRPr lang="en-US" dirty="0"/>
          </a:p>
        </p:txBody>
      </p:sp>
      <p:sp>
        <p:nvSpPr>
          <p:cNvPr id="3" name="Content Placeholder 2">
            <a:extLst>
              <a:ext uri="{FF2B5EF4-FFF2-40B4-BE49-F238E27FC236}">
                <a16:creationId xmlns:a16="http://schemas.microsoft.com/office/drawing/2014/main" id="{4F31291D-1BB6-2AB1-DFB4-3D9432040DA4}"/>
              </a:ext>
            </a:extLst>
          </p:cNvPr>
          <p:cNvSpPr>
            <a:spLocks noGrp="1"/>
          </p:cNvSpPr>
          <p:nvPr>
            <p:ph idx="1"/>
          </p:nvPr>
        </p:nvSpPr>
        <p:spPr/>
        <p:txBody>
          <a:bodyP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Complexity in calculating the lowest individual pull rate cost</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Reliance on assumptions in Tableau's forecasting</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Acknowledging potential challenges in a dynamic market</a:t>
            </a:r>
            <a:endParaRPr lang="en-US" dirty="0"/>
          </a:p>
        </p:txBody>
      </p:sp>
    </p:spTree>
    <p:extLst>
      <p:ext uri="{BB962C8B-B14F-4D97-AF65-F5344CB8AC3E}">
        <p14:creationId xmlns:p14="http://schemas.microsoft.com/office/powerpoint/2010/main" val="12792160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18516-3C84-A389-BE80-AF90F73D715C}"/>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Summary of Proposed Actions</a:t>
            </a:r>
            <a:endParaRPr lang="en-US" dirty="0"/>
          </a:p>
        </p:txBody>
      </p:sp>
      <p:sp>
        <p:nvSpPr>
          <p:cNvPr id="3" name="Content Placeholder 2">
            <a:extLst>
              <a:ext uri="{FF2B5EF4-FFF2-40B4-BE49-F238E27FC236}">
                <a16:creationId xmlns:a16="http://schemas.microsoft.com/office/drawing/2014/main" id="{4F31291D-1BB6-2AB1-DFB4-3D9432040DA4}"/>
              </a:ext>
            </a:extLst>
          </p:cNvPr>
          <p:cNvSpPr>
            <a:spLocks noGrp="1"/>
          </p:cNvSpPr>
          <p:nvPr>
            <p:ph idx="1"/>
          </p:nvPr>
        </p:nvSpPr>
        <p:spPr/>
        <p:txBody>
          <a:bodyP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Investors recommended to reconsider the strategy of organically pulling specific Pokémon cards</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Calculated costs outweigh potential profit margins</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More cost-effective approach involves strategic purchasing of specific cards from the market</a:t>
            </a:r>
            <a:endParaRPr lang="en-US" dirty="0"/>
          </a:p>
        </p:txBody>
      </p:sp>
    </p:spTree>
    <p:extLst>
      <p:ext uri="{BB962C8B-B14F-4D97-AF65-F5344CB8AC3E}">
        <p14:creationId xmlns:p14="http://schemas.microsoft.com/office/powerpoint/2010/main" val="37528835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918516-3C84-A389-BE80-AF90F73D715C}"/>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Expected Benefits of the Study</a:t>
            </a:r>
            <a:endParaRPr lang="en-US" dirty="0"/>
          </a:p>
        </p:txBody>
      </p:sp>
      <p:sp>
        <p:nvSpPr>
          <p:cNvPr id="3" name="Content Placeholder 2">
            <a:extLst>
              <a:ext uri="{FF2B5EF4-FFF2-40B4-BE49-F238E27FC236}">
                <a16:creationId xmlns:a16="http://schemas.microsoft.com/office/drawing/2014/main" id="{4F31291D-1BB6-2AB1-DFB4-3D9432040DA4}"/>
              </a:ext>
            </a:extLst>
          </p:cNvPr>
          <p:cNvSpPr>
            <a:spLocks noGrp="1"/>
          </p:cNvSpPr>
          <p:nvPr>
            <p:ph idx="1"/>
          </p:nvPr>
        </p:nvSpPr>
        <p:spPr/>
        <p:txBody>
          <a:bodyP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Strengthening forecasting algorithms with additional data</a:t>
            </a:r>
          </a:p>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Streamlining the data collection process for real-time insights from market price platforms</a:t>
            </a:r>
            <a:endParaRPr lang="en-US" dirty="0"/>
          </a:p>
        </p:txBody>
      </p:sp>
    </p:spTree>
    <p:extLst>
      <p:ext uri="{BB962C8B-B14F-4D97-AF65-F5344CB8AC3E}">
        <p14:creationId xmlns:p14="http://schemas.microsoft.com/office/powerpoint/2010/main" val="34042962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Map&#10;&#10;Description automatically generated">
            <a:extLst>
              <a:ext uri="{FF2B5EF4-FFF2-40B4-BE49-F238E27FC236}">
                <a16:creationId xmlns:a16="http://schemas.microsoft.com/office/drawing/2014/main" id="{53C88C25-4281-E2C5-9047-1261D09793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35000"/>
            <a:ext cx="12192000" cy="8128000"/>
          </a:xfrm>
          <a:prstGeom prst="rect">
            <a:avLst/>
          </a:prstGeom>
        </p:spPr>
      </p:pic>
      <p:sp>
        <p:nvSpPr>
          <p:cNvPr id="8" name="Rectangle 7">
            <a:extLst>
              <a:ext uri="{FF2B5EF4-FFF2-40B4-BE49-F238E27FC236}">
                <a16:creationId xmlns:a16="http://schemas.microsoft.com/office/drawing/2014/main" id="{0A3CB467-D27C-58AB-5E16-1519DC1EDE07}"/>
              </a:ext>
            </a:extLst>
          </p:cNvPr>
          <p:cNvSpPr/>
          <p:nvPr/>
        </p:nvSpPr>
        <p:spPr>
          <a:xfrm>
            <a:off x="0" y="0"/>
            <a:ext cx="12192000" cy="6858000"/>
          </a:xfrm>
          <a:prstGeom prst="rect">
            <a:avLst/>
          </a:prstGeom>
          <a:solidFill>
            <a:schemeClr val="bg2">
              <a:lumMod val="10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9" name="TextBox 8">
            <a:extLst>
              <a:ext uri="{FF2B5EF4-FFF2-40B4-BE49-F238E27FC236}">
                <a16:creationId xmlns:a16="http://schemas.microsoft.com/office/drawing/2014/main" id="{7A2A6961-C208-3FEE-BACD-B7FEC7AE4317}"/>
              </a:ext>
            </a:extLst>
          </p:cNvPr>
          <p:cNvSpPr txBox="1"/>
          <p:nvPr/>
        </p:nvSpPr>
        <p:spPr>
          <a:xfrm>
            <a:off x="1790702" y="2767280"/>
            <a:ext cx="8610598" cy="1323439"/>
          </a:xfrm>
          <a:prstGeom prst="rect">
            <a:avLst/>
          </a:prstGeom>
          <a:noFill/>
        </p:spPr>
        <p:txBody>
          <a:bodyPr wrap="square" rtlCol="0">
            <a:spAutoFit/>
          </a:bodyPr>
          <a:lstStyle/>
          <a:p>
            <a:pPr algn="ctr"/>
            <a:r>
              <a:rPr lang="en-US" sz="8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Thank -  You</a:t>
            </a:r>
            <a:endParaRPr lang="en-IN" sz="80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42294220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05E609-244E-4B50-9029-8481D06DCEF6}"/>
              </a:ext>
            </a:extLst>
          </p:cNvPr>
          <p:cNvSpPr txBox="1"/>
          <p:nvPr/>
        </p:nvSpPr>
        <p:spPr>
          <a:xfrm>
            <a:off x="2371418" y="298726"/>
            <a:ext cx="7444450" cy="769441"/>
          </a:xfrm>
          <a:prstGeom prst="rect">
            <a:avLst/>
          </a:prstGeom>
          <a:noFill/>
        </p:spPr>
        <p:txBody>
          <a:bodyPr wrap="square" rtlCol="0">
            <a:spAutoFit/>
          </a:bodyPr>
          <a:lstStyle/>
          <a:p>
            <a:pPr algn="ctr"/>
            <a:r>
              <a:rPr lang="en-US" sz="4400" dirty="0">
                <a:solidFill>
                  <a:schemeClr val="bg1"/>
                </a:solidFill>
                <a:latin typeface="Fira Sans Medium" panose="020B0603050000020004" pitchFamily="34" charset="0"/>
                <a:ea typeface="Inter" panose="02000503000000020004" pitchFamily="50" charset="0"/>
                <a:cs typeface="Inter" panose="02000503000000020004" pitchFamily="50" charset="0"/>
              </a:rPr>
              <a:t>Sources</a:t>
            </a:r>
            <a:endParaRPr lang="en-GB" sz="4400" dirty="0">
              <a:solidFill>
                <a:schemeClr val="bg1"/>
              </a:solidFill>
              <a:latin typeface="Fira Sans Medium" panose="020B0603050000020004" pitchFamily="34" charset="0"/>
              <a:ea typeface="Inter" panose="02000503000000020004" pitchFamily="50" charset="0"/>
              <a:cs typeface="Inter" panose="02000503000000020004" pitchFamily="50" charset="0"/>
            </a:endParaRPr>
          </a:p>
        </p:txBody>
      </p:sp>
      <p:sp>
        <p:nvSpPr>
          <p:cNvPr id="2" name="TextBox 1">
            <a:extLst>
              <a:ext uri="{FF2B5EF4-FFF2-40B4-BE49-F238E27FC236}">
                <a16:creationId xmlns:a16="http://schemas.microsoft.com/office/drawing/2014/main" id="{285D2E9D-9821-BC34-2D08-8B4BA52AE14F}"/>
              </a:ext>
            </a:extLst>
          </p:cNvPr>
          <p:cNvSpPr txBox="1"/>
          <p:nvPr/>
        </p:nvSpPr>
        <p:spPr>
          <a:xfrm>
            <a:off x="695326" y="1381893"/>
            <a:ext cx="10801348" cy="782137"/>
          </a:xfrm>
          <a:prstGeom prst="rect">
            <a:avLst/>
          </a:prstGeom>
          <a:noFill/>
        </p:spPr>
        <p:txBody>
          <a:bodyPr wrap="square" rtlCol="0">
            <a:spAutoFit/>
          </a:bodyPr>
          <a:lstStyle/>
          <a:p>
            <a:pPr algn="ctr">
              <a:lnSpc>
                <a:spcPct val="130000"/>
              </a:lnSpc>
            </a:pP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SlideChef</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(2022, October 27). Free google slides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pokémon</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cards template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powerpoint</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https://slidechef.net/templates/free-pokemon-cards-template/ </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943172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1E4D8A3-C12C-47B3-BEA4-1FEF6F323941}"/>
              </a:ext>
            </a:extLst>
          </p:cNvPr>
          <p:cNvSpPr txBox="1"/>
          <p:nvPr/>
        </p:nvSpPr>
        <p:spPr>
          <a:xfrm>
            <a:off x="5352514" y="3104258"/>
            <a:ext cx="2398520" cy="584775"/>
          </a:xfrm>
          <a:prstGeom prst="rect">
            <a:avLst/>
          </a:prstGeom>
          <a:noFill/>
        </p:spPr>
        <p:txBody>
          <a:bodyPr wrap="square">
            <a:spAutoFit/>
          </a:bodyPr>
          <a:lstStyle/>
          <a:p>
            <a:pPr algn="ctr"/>
            <a:r>
              <a:rPr lang="en-IN" sz="3200" dirty="0">
                <a:solidFill>
                  <a:schemeClr val="bg1"/>
                </a:solidFill>
                <a:latin typeface="Product Sans" panose="020B0403030502040203" pitchFamily="34" charset="0"/>
                <a:ea typeface="Open Sans" panose="020B0606030504020204" pitchFamily="34" charset="0"/>
                <a:cs typeface="Open Sans" panose="020B0606030504020204" pitchFamily="34" charset="0"/>
                <a:hlinkClick r:id="rId2">
                  <a:extLst>
                    <a:ext uri="{A12FA001-AC4F-418D-AE19-62706E023703}">
                      <ahyp:hlinkClr xmlns:ahyp="http://schemas.microsoft.com/office/drawing/2018/hyperlinkcolor" val="tx"/>
                    </a:ext>
                  </a:extLst>
                </a:hlinkClick>
              </a:rPr>
              <a:t>Slide </a:t>
            </a:r>
            <a:r>
              <a:rPr lang="en-IN" sz="3200" dirty="0">
                <a:solidFill>
                  <a:schemeClr val="bg1"/>
                </a:solidFill>
                <a:latin typeface="Product Sans" panose="020B0403030502040203" pitchFamily="34" charset="0"/>
                <a:ea typeface="Open Sans Semibold" panose="020B0706030804020204" pitchFamily="34" charset="0"/>
                <a:cs typeface="Open Sans Semibold" panose="020B0706030804020204" pitchFamily="34" charset="0"/>
                <a:hlinkClick r:id="rId2">
                  <a:extLst>
                    <a:ext uri="{A12FA001-AC4F-418D-AE19-62706E023703}">
                      <ahyp:hlinkClr xmlns:ahyp="http://schemas.microsoft.com/office/drawing/2018/hyperlinkcolor" val="tx"/>
                    </a:ext>
                  </a:extLst>
                </a:hlinkClick>
              </a:rPr>
              <a:t>Chef</a:t>
            </a:r>
            <a:endParaRPr lang="en-IN" sz="3200" dirty="0">
              <a:solidFill>
                <a:schemeClr val="bg1"/>
              </a:solidFill>
              <a:latin typeface="Product Sans" panose="020B0403030502040203" pitchFamily="34" charset="0"/>
              <a:ea typeface="Open Sans Semibold" panose="020B0706030804020204" pitchFamily="34" charset="0"/>
              <a:cs typeface="Open Sans Semibold" panose="020B0706030804020204" pitchFamily="34" charset="0"/>
            </a:endParaRPr>
          </a:p>
        </p:txBody>
      </p:sp>
      <p:pic>
        <p:nvPicPr>
          <p:cNvPr id="11" name="Picture 10" descr="Icon&#10;&#10;Description automatically generated">
            <a:extLst>
              <a:ext uri="{FF2B5EF4-FFF2-40B4-BE49-F238E27FC236}">
                <a16:creationId xmlns:a16="http://schemas.microsoft.com/office/drawing/2014/main" id="{6BD9661F-F00C-4A75-94BB-B36D350222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3737" y="2912383"/>
            <a:ext cx="968524" cy="968524"/>
          </a:xfrm>
          <a:prstGeom prst="rect">
            <a:avLst/>
          </a:prstGeom>
        </p:spPr>
      </p:pic>
    </p:spTree>
    <p:extLst>
      <p:ext uri="{BB962C8B-B14F-4D97-AF65-F5344CB8AC3E}">
        <p14:creationId xmlns:p14="http://schemas.microsoft.com/office/powerpoint/2010/main" val="1104545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0" name="Picture 1279" descr="A picture containing logo&#10;&#10;Description automatically generated">
            <a:extLst>
              <a:ext uri="{FF2B5EF4-FFF2-40B4-BE49-F238E27FC236}">
                <a16:creationId xmlns:a16="http://schemas.microsoft.com/office/drawing/2014/main" id="{A96FA118-C8AE-8198-26A4-27E19BFC41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499187">
            <a:off x="-291697" y="4705532"/>
            <a:ext cx="1379252" cy="1979557"/>
          </a:xfrm>
          <a:prstGeom prst="rect">
            <a:avLst/>
          </a:prstGeom>
        </p:spPr>
      </p:pic>
      <p:pic>
        <p:nvPicPr>
          <p:cNvPr id="1282" name="Picture 1281" descr="Text&#10;&#10;Description automatically generated">
            <a:extLst>
              <a:ext uri="{FF2B5EF4-FFF2-40B4-BE49-F238E27FC236}">
                <a16:creationId xmlns:a16="http://schemas.microsoft.com/office/drawing/2014/main" id="{1CDB4A23-7B5B-FB4C-3E95-AC22D4C123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88701">
            <a:off x="1748274" y="-228812"/>
            <a:ext cx="1269272" cy="1822908"/>
          </a:xfrm>
          <a:prstGeom prst="rect">
            <a:avLst/>
          </a:prstGeom>
        </p:spPr>
      </p:pic>
      <p:pic>
        <p:nvPicPr>
          <p:cNvPr id="1284" name="Picture 1283" descr="A screenshot of a video game&#10;&#10;Description automatically generated with medium confidence">
            <a:extLst>
              <a:ext uri="{FF2B5EF4-FFF2-40B4-BE49-F238E27FC236}">
                <a16:creationId xmlns:a16="http://schemas.microsoft.com/office/drawing/2014/main" id="{15BCD3EE-3B92-0826-4727-0ACDA4D1B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911662">
            <a:off x="10498654" y="6263081"/>
            <a:ext cx="1326881" cy="1904392"/>
          </a:xfrm>
          <a:prstGeom prst="rect">
            <a:avLst/>
          </a:prstGeom>
        </p:spPr>
      </p:pic>
      <p:pic>
        <p:nvPicPr>
          <p:cNvPr id="1286" name="Picture 1285" descr="Calendar&#10;&#10;Description automatically generated with medium confidence">
            <a:extLst>
              <a:ext uri="{FF2B5EF4-FFF2-40B4-BE49-F238E27FC236}">
                <a16:creationId xmlns:a16="http://schemas.microsoft.com/office/drawing/2014/main" id="{38B61D8F-D2DA-9090-886D-64312C50A2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490343">
            <a:off x="8312530" y="-1346957"/>
            <a:ext cx="1302943" cy="1871266"/>
          </a:xfrm>
          <a:prstGeom prst="rect">
            <a:avLst/>
          </a:prstGeom>
        </p:spPr>
      </p:pic>
      <p:pic>
        <p:nvPicPr>
          <p:cNvPr id="1287" name="Picture 1286" descr="Calendar&#10;&#10;Description automatically generated with medium confidence">
            <a:extLst>
              <a:ext uri="{FF2B5EF4-FFF2-40B4-BE49-F238E27FC236}">
                <a16:creationId xmlns:a16="http://schemas.microsoft.com/office/drawing/2014/main" id="{6F94EF22-5687-681A-8A3F-E74E1BD7F4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17669">
            <a:off x="3839473" y="5352289"/>
            <a:ext cx="1302943" cy="1871266"/>
          </a:xfrm>
          <a:prstGeom prst="rect">
            <a:avLst/>
          </a:prstGeom>
        </p:spPr>
      </p:pic>
      <p:sp>
        <p:nvSpPr>
          <p:cNvPr id="1278" name="TextBox 1277">
            <a:extLst>
              <a:ext uri="{FF2B5EF4-FFF2-40B4-BE49-F238E27FC236}">
                <a16:creationId xmlns:a16="http://schemas.microsoft.com/office/drawing/2014/main" id="{B88522B7-D571-CFEC-F555-5F0B8B4AFEF3}"/>
              </a:ext>
            </a:extLst>
          </p:cNvPr>
          <p:cNvSpPr txBox="1"/>
          <p:nvPr/>
        </p:nvSpPr>
        <p:spPr>
          <a:xfrm>
            <a:off x="695327" y="2507308"/>
            <a:ext cx="10801348" cy="1862433"/>
          </a:xfrm>
          <a:prstGeom prst="rect">
            <a:avLst/>
          </a:prstGeom>
          <a:noFill/>
        </p:spPr>
        <p:txBody>
          <a:bodyPr wrap="square" rtlCol="0">
            <a:spAutoFit/>
          </a:bodyPr>
          <a:lstStyle/>
          <a:p>
            <a:pPr algn="ctr">
              <a:lnSpc>
                <a:spcPct val="130000"/>
              </a:lnSpc>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“The Pokémon Trading Card Game</a:t>
            </a:r>
            <a:r>
              <a:rPr lang="en-US" altLang="ja-JP"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abbreviated as PTCG or Pokémon TCG, is a collectible card game based on the Pokémon franchise. It was first published in October 1996 by Media Factory in Japan. In the US, it was first published by Wizards of the Coast. In June 2003, Nintendo transferred the publishing rights from both Media Factory and Wizards of the Coast to The Pokémon Company.”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SlideChef</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289" name="Picture 1288" descr="A screenshot of a video game&#10;&#10;Description automatically generated with medium confidence">
            <a:extLst>
              <a:ext uri="{FF2B5EF4-FFF2-40B4-BE49-F238E27FC236}">
                <a16:creationId xmlns:a16="http://schemas.microsoft.com/office/drawing/2014/main" id="{6C60C696-58EC-D8DB-445E-3226004473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17597">
            <a:off x="11570549" y="-513807"/>
            <a:ext cx="1326881" cy="1904392"/>
          </a:xfrm>
          <a:prstGeom prst="rect">
            <a:avLst/>
          </a:prstGeom>
        </p:spPr>
      </p:pic>
    </p:spTree>
    <p:extLst>
      <p:ext uri="{BB962C8B-B14F-4D97-AF65-F5344CB8AC3E}">
        <p14:creationId xmlns:p14="http://schemas.microsoft.com/office/powerpoint/2010/main" val="7383729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0" name="Picture 1279" descr="A picture containing logo&#10;&#10;Description automatically generated">
            <a:extLst>
              <a:ext uri="{FF2B5EF4-FFF2-40B4-BE49-F238E27FC236}">
                <a16:creationId xmlns:a16="http://schemas.microsoft.com/office/drawing/2014/main" id="{A96FA118-C8AE-8198-26A4-27E19BFC41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20100813" flipH="1">
            <a:off x="11518178" y="4705532"/>
            <a:ext cx="1379252" cy="1979557"/>
          </a:xfrm>
          <a:prstGeom prst="rect">
            <a:avLst/>
          </a:prstGeom>
        </p:spPr>
      </p:pic>
      <p:pic>
        <p:nvPicPr>
          <p:cNvPr id="1282" name="Picture 1281" descr="Text&#10;&#10;Description automatically generated">
            <a:extLst>
              <a:ext uri="{FF2B5EF4-FFF2-40B4-BE49-F238E27FC236}">
                <a16:creationId xmlns:a16="http://schemas.microsoft.com/office/drawing/2014/main" id="{1CDB4A23-7B5B-FB4C-3E95-AC22D4C123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20211299" flipH="1">
            <a:off x="9588187" y="-228812"/>
            <a:ext cx="1269272" cy="1822908"/>
          </a:xfrm>
          <a:prstGeom prst="rect">
            <a:avLst/>
          </a:prstGeom>
        </p:spPr>
      </p:pic>
      <p:pic>
        <p:nvPicPr>
          <p:cNvPr id="1284" name="Picture 1283" descr="A screenshot of a video game&#10;&#10;Description automatically generated with medium confidence">
            <a:extLst>
              <a:ext uri="{FF2B5EF4-FFF2-40B4-BE49-F238E27FC236}">
                <a16:creationId xmlns:a16="http://schemas.microsoft.com/office/drawing/2014/main" id="{15BCD3EE-3B92-0826-4727-0ACDA4D1B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688338" flipH="1">
            <a:off x="780198" y="6263081"/>
            <a:ext cx="1326881" cy="1904392"/>
          </a:xfrm>
          <a:prstGeom prst="rect">
            <a:avLst/>
          </a:prstGeom>
        </p:spPr>
      </p:pic>
      <p:pic>
        <p:nvPicPr>
          <p:cNvPr id="1286" name="Picture 1285" descr="Calendar&#10;&#10;Description automatically generated with medium confidence">
            <a:extLst>
              <a:ext uri="{FF2B5EF4-FFF2-40B4-BE49-F238E27FC236}">
                <a16:creationId xmlns:a16="http://schemas.microsoft.com/office/drawing/2014/main" id="{38B61D8F-D2DA-9090-886D-64312C50A2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109657" flipH="1">
            <a:off x="2990260" y="-1346957"/>
            <a:ext cx="1302943" cy="1871266"/>
          </a:xfrm>
          <a:prstGeom prst="rect">
            <a:avLst/>
          </a:prstGeom>
        </p:spPr>
      </p:pic>
      <p:pic>
        <p:nvPicPr>
          <p:cNvPr id="1287" name="Picture 1286" descr="Calendar&#10;&#10;Description automatically generated with medium confidence">
            <a:extLst>
              <a:ext uri="{FF2B5EF4-FFF2-40B4-BE49-F238E27FC236}">
                <a16:creationId xmlns:a16="http://schemas.microsoft.com/office/drawing/2014/main" id="{6F94EF22-5687-681A-8A3F-E74E1BD7F4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1382331" flipH="1">
            <a:off x="7463317" y="5352289"/>
            <a:ext cx="1302943" cy="1871266"/>
          </a:xfrm>
          <a:prstGeom prst="rect">
            <a:avLst/>
          </a:prstGeom>
        </p:spPr>
      </p:pic>
      <p:pic>
        <p:nvPicPr>
          <p:cNvPr id="1289" name="Picture 1288" descr="A screenshot of a video game&#10;&#10;Description automatically generated with medium confidence">
            <a:extLst>
              <a:ext uri="{FF2B5EF4-FFF2-40B4-BE49-F238E27FC236}">
                <a16:creationId xmlns:a16="http://schemas.microsoft.com/office/drawing/2014/main" id="{6C60C696-58EC-D8DB-445E-3226004473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1082403" flipH="1">
            <a:off x="-291697" y="-513807"/>
            <a:ext cx="1326881" cy="1904392"/>
          </a:xfrm>
          <a:prstGeom prst="rect">
            <a:avLst/>
          </a:prstGeom>
        </p:spPr>
      </p:pic>
      <p:grpSp>
        <p:nvGrpSpPr>
          <p:cNvPr id="3" name="Group 2">
            <a:extLst>
              <a:ext uri="{FF2B5EF4-FFF2-40B4-BE49-F238E27FC236}">
                <a16:creationId xmlns:a16="http://schemas.microsoft.com/office/drawing/2014/main" id="{FB14B7E7-37D7-55B5-00C5-CF566844A7C5}"/>
              </a:ext>
            </a:extLst>
          </p:cNvPr>
          <p:cNvGrpSpPr/>
          <p:nvPr/>
        </p:nvGrpSpPr>
        <p:grpSpPr>
          <a:xfrm>
            <a:off x="1790702" y="2095089"/>
            <a:ext cx="8610598" cy="2137334"/>
            <a:chOff x="1790702" y="2095089"/>
            <a:chExt cx="8610598" cy="2137334"/>
          </a:xfrm>
        </p:grpSpPr>
        <p:sp>
          <p:nvSpPr>
            <p:cNvPr id="1278" name="TextBox 1277">
              <a:extLst>
                <a:ext uri="{FF2B5EF4-FFF2-40B4-BE49-F238E27FC236}">
                  <a16:creationId xmlns:a16="http://schemas.microsoft.com/office/drawing/2014/main" id="{B88522B7-D571-CFEC-F555-5F0B8B4AFEF3}"/>
                </a:ext>
              </a:extLst>
            </p:cNvPr>
            <p:cNvSpPr txBox="1"/>
            <p:nvPr/>
          </p:nvSpPr>
          <p:spPr>
            <a:xfrm>
              <a:off x="1919721" y="2730089"/>
              <a:ext cx="8352560" cy="1502334"/>
            </a:xfrm>
            <a:prstGeom prst="rect">
              <a:avLst/>
            </a:prstGeom>
            <a:noFill/>
          </p:spPr>
          <p:txBody>
            <a:bodyPr wrap="square" rtlCol="0">
              <a:spAutoFit/>
            </a:bodyPr>
            <a:lstStyle/>
            <a:p>
              <a:pPr algn="ctr">
                <a:lnSpc>
                  <a:spcPct val="130000"/>
                </a:lnSpc>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“Collecting Pokémon cards is a fun, interactive hobby for anyone and everyone. These Japanese "pocket monster" cards can be used to play the Pokémon trading card game or you join the people across the world collecting cards to try and "catch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em</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all"!”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SlideChef</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extBox 1">
              <a:extLst>
                <a:ext uri="{FF2B5EF4-FFF2-40B4-BE49-F238E27FC236}">
                  <a16:creationId xmlns:a16="http://schemas.microsoft.com/office/drawing/2014/main" id="{C9BF55A5-C64E-B6B9-6218-F7A7A7D7344B}"/>
                </a:ext>
              </a:extLst>
            </p:cNvPr>
            <p:cNvSpPr txBox="1"/>
            <p:nvPr/>
          </p:nvSpPr>
          <p:spPr>
            <a:xfrm>
              <a:off x="1790702" y="2095089"/>
              <a:ext cx="8610598" cy="584775"/>
            </a:xfrm>
            <a:prstGeom prst="rect">
              <a:avLst/>
            </a:prstGeom>
            <a:noFill/>
          </p:spPr>
          <p:txBody>
            <a:bodyPr wrap="square" rtlCol="0">
              <a:spAutoFit/>
            </a:bodyPr>
            <a:lstStyle/>
            <a:p>
              <a:pPr algn="ctr"/>
              <a:r>
                <a:rPr lang="en-US" sz="3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Collecting Pokémon Cards</a:t>
              </a:r>
              <a:endParaRPr lang="en-IN" sz="3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10662726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80" name="Picture 1279" descr="A picture containing logo&#10;&#10;Description automatically generated">
            <a:extLst>
              <a:ext uri="{FF2B5EF4-FFF2-40B4-BE49-F238E27FC236}">
                <a16:creationId xmlns:a16="http://schemas.microsoft.com/office/drawing/2014/main" id="{A96FA118-C8AE-8198-26A4-27E19BFC411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499187">
            <a:off x="-291697" y="4705532"/>
            <a:ext cx="1379252" cy="1979557"/>
          </a:xfrm>
          <a:prstGeom prst="rect">
            <a:avLst/>
          </a:prstGeom>
        </p:spPr>
      </p:pic>
      <p:pic>
        <p:nvPicPr>
          <p:cNvPr id="1282" name="Picture 1281" descr="Text&#10;&#10;Description automatically generated">
            <a:extLst>
              <a:ext uri="{FF2B5EF4-FFF2-40B4-BE49-F238E27FC236}">
                <a16:creationId xmlns:a16="http://schemas.microsoft.com/office/drawing/2014/main" id="{1CDB4A23-7B5B-FB4C-3E95-AC22D4C123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388701">
            <a:off x="1748274" y="-228812"/>
            <a:ext cx="1269272" cy="1822908"/>
          </a:xfrm>
          <a:prstGeom prst="rect">
            <a:avLst/>
          </a:prstGeom>
        </p:spPr>
      </p:pic>
      <p:pic>
        <p:nvPicPr>
          <p:cNvPr id="1284" name="Picture 1283" descr="A screenshot of a video game&#10;&#10;Description automatically generated with medium confidence">
            <a:extLst>
              <a:ext uri="{FF2B5EF4-FFF2-40B4-BE49-F238E27FC236}">
                <a16:creationId xmlns:a16="http://schemas.microsoft.com/office/drawing/2014/main" id="{15BCD3EE-3B92-0826-4727-0ACDA4D1B66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911662">
            <a:off x="10498654" y="6263081"/>
            <a:ext cx="1326881" cy="1904392"/>
          </a:xfrm>
          <a:prstGeom prst="rect">
            <a:avLst/>
          </a:prstGeom>
        </p:spPr>
      </p:pic>
      <p:pic>
        <p:nvPicPr>
          <p:cNvPr id="1286" name="Picture 1285" descr="Calendar&#10;&#10;Description automatically generated with medium confidence">
            <a:extLst>
              <a:ext uri="{FF2B5EF4-FFF2-40B4-BE49-F238E27FC236}">
                <a16:creationId xmlns:a16="http://schemas.microsoft.com/office/drawing/2014/main" id="{38B61D8F-D2DA-9090-886D-64312C50A2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490343">
            <a:off x="8312530" y="-1346957"/>
            <a:ext cx="1302943" cy="1871266"/>
          </a:xfrm>
          <a:prstGeom prst="rect">
            <a:avLst/>
          </a:prstGeom>
        </p:spPr>
      </p:pic>
      <p:pic>
        <p:nvPicPr>
          <p:cNvPr id="1287" name="Picture 1286" descr="Calendar&#10;&#10;Description automatically generated with medium confidence">
            <a:extLst>
              <a:ext uri="{FF2B5EF4-FFF2-40B4-BE49-F238E27FC236}">
                <a16:creationId xmlns:a16="http://schemas.microsoft.com/office/drawing/2014/main" id="{6F94EF22-5687-681A-8A3F-E74E1BD7F42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17669">
            <a:off x="3839473" y="5352289"/>
            <a:ext cx="1302943" cy="1871266"/>
          </a:xfrm>
          <a:prstGeom prst="rect">
            <a:avLst/>
          </a:prstGeom>
        </p:spPr>
      </p:pic>
      <p:pic>
        <p:nvPicPr>
          <p:cNvPr id="1289" name="Picture 1288" descr="A screenshot of a video game&#10;&#10;Description automatically generated with medium confidence">
            <a:extLst>
              <a:ext uri="{FF2B5EF4-FFF2-40B4-BE49-F238E27FC236}">
                <a16:creationId xmlns:a16="http://schemas.microsoft.com/office/drawing/2014/main" id="{6C60C696-58EC-D8DB-445E-3226004473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517597">
            <a:off x="11570549" y="-513807"/>
            <a:ext cx="1326881" cy="1904392"/>
          </a:xfrm>
          <a:prstGeom prst="rect">
            <a:avLst/>
          </a:prstGeom>
        </p:spPr>
      </p:pic>
      <p:grpSp>
        <p:nvGrpSpPr>
          <p:cNvPr id="3" name="Group 2">
            <a:extLst>
              <a:ext uri="{FF2B5EF4-FFF2-40B4-BE49-F238E27FC236}">
                <a16:creationId xmlns:a16="http://schemas.microsoft.com/office/drawing/2014/main" id="{FB14B7E7-37D7-55B5-00C5-CF566844A7C5}"/>
              </a:ext>
            </a:extLst>
          </p:cNvPr>
          <p:cNvGrpSpPr/>
          <p:nvPr/>
        </p:nvGrpSpPr>
        <p:grpSpPr>
          <a:xfrm>
            <a:off x="1041402" y="2234789"/>
            <a:ext cx="10109198" cy="2137334"/>
            <a:chOff x="1041402" y="2095089"/>
            <a:chExt cx="10109198" cy="2137334"/>
          </a:xfrm>
        </p:grpSpPr>
        <p:sp>
          <p:nvSpPr>
            <p:cNvPr id="1278" name="TextBox 1277">
              <a:extLst>
                <a:ext uri="{FF2B5EF4-FFF2-40B4-BE49-F238E27FC236}">
                  <a16:creationId xmlns:a16="http://schemas.microsoft.com/office/drawing/2014/main" id="{B88522B7-D571-CFEC-F555-5F0B8B4AFEF3}"/>
                </a:ext>
              </a:extLst>
            </p:cNvPr>
            <p:cNvSpPr txBox="1"/>
            <p:nvPr/>
          </p:nvSpPr>
          <p:spPr>
            <a:xfrm>
              <a:off x="1041402" y="2730089"/>
              <a:ext cx="10109198" cy="1502334"/>
            </a:xfrm>
            <a:prstGeom prst="rect">
              <a:avLst/>
            </a:prstGeom>
            <a:noFill/>
          </p:spPr>
          <p:txBody>
            <a:bodyPr wrap="square" rtlCol="0">
              <a:spAutoFit/>
            </a:bodyPr>
            <a:lstStyle/>
            <a:p>
              <a:pPr algn="ctr">
                <a:lnSpc>
                  <a:spcPct val="130000"/>
                </a:lnSpc>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“Pokémon cards are some of the most popular and expensive trading cards available. While there are many reasons for their high prices, the most significant contributing factor is the limited availability of certain cards. Card collectors and traders are always looking to get their hands on rarer cards, which further drives up the prices.” (</a:t>
              </a:r>
              <a:r>
                <a:rPr lang="en-US" dirty="0" err="1">
                  <a:solidFill>
                    <a:schemeClr val="bg1"/>
                  </a:solidFill>
                  <a:latin typeface="Open Sans" panose="020B0606030504020204" pitchFamily="34" charset="0"/>
                  <a:ea typeface="Open Sans" panose="020B0606030504020204" pitchFamily="34" charset="0"/>
                  <a:cs typeface="Open Sans" panose="020B0606030504020204" pitchFamily="34" charset="0"/>
                </a:rPr>
                <a:t>SlideChef</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a:t>
              </a:r>
              <a:endParaRPr lang="en-IN"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2" name="TextBox 1">
              <a:extLst>
                <a:ext uri="{FF2B5EF4-FFF2-40B4-BE49-F238E27FC236}">
                  <a16:creationId xmlns:a16="http://schemas.microsoft.com/office/drawing/2014/main" id="{C9BF55A5-C64E-B6B9-6218-F7A7A7D7344B}"/>
                </a:ext>
              </a:extLst>
            </p:cNvPr>
            <p:cNvSpPr txBox="1"/>
            <p:nvPr/>
          </p:nvSpPr>
          <p:spPr>
            <a:xfrm>
              <a:off x="1790702" y="2095089"/>
              <a:ext cx="8610598" cy="584775"/>
            </a:xfrm>
            <a:prstGeom prst="rect">
              <a:avLst/>
            </a:prstGeom>
            <a:noFill/>
          </p:spPr>
          <p:txBody>
            <a:bodyPr wrap="square" rtlCol="0">
              <a:spAutoFit/>
            </a:bodyPr>
            <a:lstStyle/>
            <a:p>
              <a:pPr algn="ctr"/>
              <a:r>
                <a:rPr lang="en-US" sz="3200" b="1" dirty="0">
                  <a:solidFill>
                    <a:schemeClr val="bg1"/>
                  </a:solidFill>
                  <a:latin typeface="Open Sans" panose="020B0606030504020204" pitchFamily="34" charset="0"/>
                  <a:ea typeface="Open Sans" panose="020B0606030504020204" pitchFamily="34" charset="0"/>
                  <a:cs typeface="Open Sans" panose="020B0606030504020204" pitchFamily="34" charset="0"/>
                </a:rPr>
                <a:t>Why Are Pokémon Cards So Expensive?</a:t>
              </a:r>
              <a:endParaRPr lang="en-IN" sz="32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grpSp>
    </p:spTree>
    <p:extLst>
      <p:ext uri="{BB962C8B-B14F-4D97-AF65-F5344CB8AC3E}">
        <p14:creationId xmlns:p14="http://schemas.microsoft.com/office/powerpoint/2010/main" val="37482784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5BFD7-304B-6FE0-1C21-12FF9EA2BF8B}"/>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Statement of the Problem and Hypothesis</a:t>
            </a:r>
            <a:endParaRPr lang="en-US" dirty="0"/>
          </a:p>
        </p:txBody>
      </p:sp>
      <p:sp>
        <p:nvSpPr>
          <p:cNvPr id="3" name="Content Placeholder 2">
            <a:extLst>
              <a:ext uri="{FF2B5EF4-FFF2-40B4-BE49-F238E27FC236}">
                <a16:creationId xmlns:a16="http://schemas.microsoft.com/office/drawing/2014/main" id="{EE56AD4E-334A-AD9D-20BE-E2378BBF60F2}"/>
              </a:ext>
            </a:extLst>
          </p:cNvPr>
          <p:cNvSpPr>
            <a:spLocks noGrp="1"/>
          </p:cNvSpPr>
          <p:nvPr>
            <p:ph idx="1"/>
          </p:nvPr>
        </p:nvSpPr>
        <p:spPr/>
        <p:txBody>
          <a:bodyPr/>
          <a:lstStyle/>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The complexity of the Pokémon TCG market</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Challenges for investors seeking the highest ROI</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Research question focuses on Double Rare and above for recent sets and Rare and above for older sets</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Hypothesis: Meticulous data analysis can identify Pokémon cards with consistent value appreciation</a:t>
            </a:r>
            <a:endParaRPr lang="en-US" dirty="0"/>
          </a:p>
        </p:txBody>
      </p:sp>
    </p:spTree>
    <p:extLst>
      <p:ext uri="{BB962C8B-B14F-4D97-AF65-F5344CB8AC3E}">
        <p14:creationId xmlns:p14="http://schemas.microsoft.com/office/powerpoint/2010/main" val="24102923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5BFD7-304B-6FE0-1C21-12FF9EA2BF8B}"/>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Summary of the Data-Analysis Process</a:t>
            </a:r>
            <a:endParaRPr lang="en-US" dirty="0"/>
          </a:p>
        </p:txBody>
      </p:sp>
      <p:sp>
        <p:nvSpPr>
          <p:cNvPr id="3" name="Content Placeholder 2">
            <a:extLst>
              <a:ext uri="{FF2B5EF4-FFF2-40B4-BE49-F238E27FC236}">
                <a16:creationId xmlns:a16="http://schemas.microsoft.com/office/drawing/2014/main" id="{EE56AD4E-334A-AD9D-20BE-E2378BBF60F2}"/>
              </a:ext>
            </a:extLst>
          </p:cNvPr>
          <p:cNvSpPr>
            <a:spLocks noGrp="1"/>
          </p:cNvSpPr>
          <p:nvPr>
            <p:ph idx="1"/>
          </p:nvPr>
        </p:nvSpPr>
        <p:spPr/>
        <p:txBody>
          <a:bodyPr/>
          <a:lstStyle/>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Data gathered from diverse platforms</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Including pull rates, hits, and pricing information</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Manual surveys and adaptation methods addressed challenges</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Tableau chosen for visualization capabilities and relationship simplification</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Various analysis techniques applied, including market price comparisons, pull rates, and forecasting in Tableau</a:t>
            </a:r>
            <a:endParaRPr lang="en-US" dirty="0"/>
          </a:p>
        </p:txBody>
      </p:sp>
    </p:spTree>
    <p:extLst>
      <p:ext uri="{BB962C8B-B14F-4D97-AF65-F5344CB8AC3E}">
        <p14:creationId xmlns:p14="http://schemas.microsoft.com/office/powerpoint/2010/main" val="15694260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5BFD7-304B-6FE0-1C21-12FF9EA2BF8B}"/>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Outline of Findings</a:t>
            </a:r>
            <a:endParaRPr lang="en-US" dirty="0"/>
          </a:p>
        </p:txBody>
      </p:sp>
      <p:sp>
        <p:nvSpPr>
          <p:cNvPr id="3" name="Content Placeholder 2">
            <a:extLst>
              <a:ext uri="{FF2B5EF4-FFF2-40B4-BE49-F238E27FC236}">
                <a16:creationId xmlns:a16="http://schemas.microsoft.com/office/drawing/2014/main" id="{EE56AD4E-334A-AD9D-20BE-E2378BBF60F2}"/>
              </a:ext>
            </a:extLst>
          </p:cNvPr>
          <p:cNvSpPr>
            <a:spLocks noGrp="1"/>
          </p:cNvSpPr>
          <p:nvPr>
            <p:ph idx="1"/>
          </p:nvPr>
        </p:nvSpPr>
        <p:spPr/>
        <p:txBody>
          <a:bodyPr/>
          <a:lstStyle/>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Cost-effective booster pack and box purchases</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Statistically significant card types and subsets with high pull rates</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Most valuable Pokémon cards based on market prices</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Lowest cost associated with organically pulling specific Pokémon cards</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Statistically, no individual Pokémon card worth the cost of organic pulling</a:t>
            </a:r>
          </a:p>
          <a:p>
            <a:pPr marL="285750" indent="-285750">
              <a:lnSpc>
                <a:spcPct val="100000"/>
              </a:lnSpc>
              <a:spcBef>
                <a:spcPts val="0"/>
              </a:spcBef>
              <a:buFont typeface="Arial" panose="020B0604020202020204" pitchFamily="34" charset="0"/>
              <a:buChar char="•"/>
            </a:pP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Tableau's forecast on market price history, aiding in future investment decisions</a:t>
            </a:r>
            <a:endParaRPr lang="en-US" dirty="0"/>
          </a:p>
        </p:txBody>
      </p:sp>
    </p:spTree>
    <p:extLst>
      <p:ext uri="{BB962C8B-B14F-4D97-AF65-F5344CB8AC3E}">
        <p14:creationId xmlns:p14="http://schemas.microsoft.com/office/powerpoint/2010/main" val="39298402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5BFD7-304B-6FE0-1C21-12FF9EA2BF8B}"/>
              </a:ext>
            </a:extLst>
          </p:cNvPr>
          <p:cNvSpPr>
            <a:spLocks noGrp="1"/>
          </p:cNvSpPr>
          <p:nvPr>
            <p:ph type="title"/>
          </p:nvPr>
        </p:nvSpPr>
        <p:spPr/>
        <p:txBody>
          <a:bodyPr/>
          <a:lstStyle/>
          <a:p>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Cost-effective Booster </a:t>
            </a:r>
            <a:r>
              <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rPr>
              <a:t>P</a:t>
            </a:r>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ack and Box </a:t>
            </a:r>
            <a:r>
              <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rPr>
              <a:t>P</a:t>
            </a:r>
            <a:r>
              <a:rPr lang="en-US" sz="4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urchases</a:t>
            </a:r>
          </a:p>
        </p:txBody>
      </p:sp>
      <p:sp>
        <p:nvSpPr>
          <p:cNvPr id="6" name="Text Placeholder 5">
            <a:extLst>
              <a:ext uri="{FF2B5EF4-FFF2-40B4-BE49-F238E27FC236}">
                <a16:creationId xmlns:a16="http://schemas.microsoft.com/office/drawing/2014/main" id="{609974CC-A861-B642-D619-698EF6F12526}"/>
              </a:ext>
            </a:extLst>
          </p:cNvPr>
          <p:cNvSpPr>
            <a:spLocks noGrp="1"/>
          </p:cNvSpPr>
          <p:nvPr>
            <p:ph type="body" idx="1"/>
          </p:nvPr>
        </p:nvSpPr>
        <p:spPr/>
        <p:txBody>
          <a:bodyP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Cheapest Booster Packs</a:t>
            </a:r>
            <a:endParaRPr lang="en-US" dirty="0"/>
          </a:p>
        </p:txBody>
      </p:sp>
      <p:graphicFrame>
        <p:nvGraphicFramePr>
          <p:cNvPr id="10" name="Content Placeholder 9">
            <a:extLst>
              <a:ext uri="{FF2B5EF4-FFF2-40B4-BE49-F238E27FC236}">
                <a16:creationId xmlns:a16="http://schemas.microsoft.com/office/drawing/2014/main" id="{1A2D045B-8C24-075F-081F-4356EB89B01A}"/>
              </a:ext>
            </a:extLst>
          </p:cNvPr>
          <p:cNvGraphicFramePr>
            <a:graphicFrameLocks noGrp="1"/>
          </p:cNvGraphicFramePr>
          <p:nvPr>
            <p:ph sz="half" idx="2"/>
            <p:extLst>
              <p:ext uri="{D42A27DB-BD31-4B8C-83A1-F6EECF244321}">
                <p14:modId xmlns:p14="http://schemas.microsoft.com/office/powerpoint/2010/main" val="1045696781"/>
              </p:ext>
            </p:extLst>
          </p:nvPr>
        </p:nvGraphicFramePr>
        <p:xfrm>
          <a:off x="836612" y="2505075"/>
          <a:ext cx="5157786" cy="3708400"/>
        </p:xfrm>
        <a:graphic>
          <a:graphicData uri="http://schemas.openxmlformats.org/drawingml/2006/table">
            <a:tbl>
              <a:tblPr firstRow="1" bandRow="1">
                <a:tableStyleId>{5C22544A-7EE6-4342-B048-85BDC9FD1C3A}</a:tableStyleId>
              </a:tblPr>
              <a:tblGrid>
                <a:gridCol w="1719262">
                  <a:extLst>
                    <a:ext uri="{9D8B030D-6E8A-4147-A177-3AD203B41FA5}">
                      <a16:colId xmlns:a16="http://schemas.microsoft.com/office/drawing/2014/main" val="3248541266"/>
                    </a:ext>
                  </a:extLst>
                </a:gridCol>
                <a:gridCol w="1719262">
                  <a:extLst>
                    <a:ext uri="{9D8B030D-6E8A-4147-A177-3AD203B41FA5}">
                      <a16:colId xmlns:a16="http://schemas.microsoft.com/office/drawing/2014/main" val="1013346807"/>
                    </a:ext>
                  </a:extLst>
                </a:gridCol>
                <a:gridCol w="1719262">
                  <a:extLst>
                    <a:ext uri="{9D8B030D-6E8A-4147-A177-3AD203B41FA5}">
                      <a16:colId xmlns:a16="http://schemas.microsoft.com/office/drawing/2014/main" val="3561885558"/>
                    </a:ext>
                  </a:extLst>
                </a:gridCol>
              </a:tblGrid>
              <a:tr h="370840">
                <a:tc>
                  <a:txBody>
                    <a:bodyPr/>
                    <a:lstStyle/>
                    <a:p>
                      <a:r>
                        <a:rPr lang="en-US" dirty="0"/>
                        <a:t>Set</a:t>
                      </a:r>
                    </a:p>
                  </a:txBody>
                  <a:tcPr/>
                </a:tc>
                <a:tc>
                  <a:txBody>
                    <a:bodyPr/>
                    <a:lstStyle/>
                    <a:p>
                      <a:r>
                        <a:rPr lang="en-US" dirty="0"/>
                        <a:t>Subset</a:t>
                      </a:r>
                    </a:p>
                  </a:txBody>
                  <a:tcPr/>
                </a:tc>
                <a:tc>
                  <a:txBody>
                    <a:bodyPr/>
                    <a:lstStyle/>
                    <a:p>
                      <a:r>
                        <a:rPr lang="en-US" dirty="0"/>
                        <a:t>Price (USD $)</a:t>
                      </a:r>
                    </a:p>
                  </a:txBody>
                  <a:tcPr/>
                </a:tc>
                <a:extLst>
                  <a:ext uri="{0D108BD9-81ED-4DB2-BD59-A6C34878D82A}">
                    <a16:rowId xmlns:a16="http://schemas.microsoft.com/office/drawing/2014/main" val="2797128051"/>
                  </a:ext>
                </a:extLst>
              </a:tr>
              <a:tr h="370840">
                <a:tc>
                  <a:txBody>
                    <a:bodyPr/>
                    <a:lstStyle/>
                    <a:p>
                      <a:r>
                        <a:rPr lang="en-US" dirty="0" err="1"/>
                        <a:t>Scarlet&amp;Violet</a:t>
                      </a:r>
                      <a:endParaRPr lang="en-US" dirty="0"/>
                    </a:p>
                  </a:txBody>
                  <a:tcPr/>
                </a:tc>
                <a:tc>
                  <a:txBody>
                    <a:bodyPr/>
                    <a:lstStyle/>
                    <a:p>
                      <a:r>
                        <a:rPr lang="en-US" dirty="0" err="1"/>
                        <a:t>Paldea</a:t>
                      </a:r>
                      <a:r>
                        <a:rPr lang="en-US" dirty="0"/>
                        <a:t> Evolved</a:t>
                      </a:r>
                    </a:p>
                  </a:txBody>
                  <a:tcPr/>
                </a:tc>
                <a:tc>
                  <a:txBody>
                    <a:bodyPr/>
                    <a:lstStyle/>
                    <a:p>
                      <a:pPr algn="r"/>
                      <a:r>
                        <a:rPr lang="en-US" dirty="0"/>
                        <a:t>$2.79</a:t>
                      </a:r>
                    </a:p>
                  </a:txBody>
                  <a:tcPr/>
                </a:tc>
                <a:extLst>
                  <a:ext uri="{0D108BD9-81ED-4DB2-BD59-A6C34878D82A}">
                    <a16:rowId xmlns:a16="http://schemas.microsoft.com/office/drawing/2014/main" val="3421461292"/>
                  </a:ext>
                </a:extLst>
              </a:tr>
              <a:tr h="370840">
                <a:tc>
                  <a:txBody>
                    <a:bodyPr/>
                    <a:lstStyle/>
                    <a:p>
                      <a:r>
                        <a:rPr lang="en-US" dirty="0" err="1"/>
                        <a:t>Sword&amp;Shield</a:t>
                      </a:r>
                      <a:endParaRPr lang="en-US" dirty="0"/>
                    </a:p>
                  </a:txBody>
                  <a:tcPr/>
                </a:tc>
                <a:tc>
                  <a:txBody>
                    <a:bodyPr/>
                    <a:lstStyle/>
                    <a:p>
                      <a:r>
                        <a:rPr lang="en-US" dirty="0"/>
                        <a:t>Silver Tempest</a:t>
                      </a:r>
                    </a:p>
                  </a:txBody>
                  <a:tcPr/>
                </a:tc>
                <a:tc>
                  <a:txBody>
                    <a:bodyPr/>
                    <a:lstStyle/>
                    <a:p>
                      <a:pPr algn="r"/>
                      <a:r>
                        <a:rPr lang="en-US" dirty="0"/>
                        <a:t>$2.96</a:t>
                      </a:r>
                    </a:p>
                  </a:txBody>
                  <a:tcPr/>
                </a:tc>
                <a:extLst>
                  <a:ext uri="{0D108BD9-81ED-4DB2-BD59-A6C34878D82A}">
                    <a16:rowId xmlns:a16="http://schemas.microsoft.com/office/drawing/2014/main" val="75659923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Scarlet&amp;Violet</a:t>
                      </a:r>
                      <a:endParaRPr lang="en-US" dirty="0"/>
                    </a:p>
                  </a:txBody>
                  <a:tcPr/>
                </a:tc>
                <a:tc>
                  <a:txBody>
                    <a:bodyPr/>
                    <a:lstStyle/>
                    <a:p>
                      <a:r>
                        <a:rPr lang="en-US" dirty="0"/>
                        <a:t>Base Set</a:t>
                      </a:r>
                    </a:p>
                  </a:txBody>
                  <a:tcPr/>
                </a:tc>
                <a:tc>
                  <a:txBody>
                    <a:bodyPr/>
                    <a:lstStyle/>
                    <a:p>
                      <a:pPr algn="r"/>
                      <a:r>
                        <a:rPr lang="en-US" dirty="0"/>
                        <a:t>$2.99</a:t>
                      </a:r>
                    </a:p>
                  </a:txBody>
                  <a:tcPr/>
                </a:tc>
                <a:extLst>
                  <a:ext uri="{0D108BD9-81ED-4DB2-BD59-A6C34878D82A}">
                    <a16:rowId xmlns:a16="http://schemas.microsoft.com/office/drawing/2014/main" val="125313906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Scarlet&amp;Violet</a:t>
                      </a:r>
                      <a:endParaRPr lang="en-US" dirty="0"/>
                    </a:p>
                  </a:txBody>
                  <a:tcPr/>
                </a:tc>
                <a:tc>
                  <a:txBody>
                    <a:bodyPr/>
                    <a:lstStyle/>
                    <a:p>
                      <a:r>
                        <a:rPr lang="en-US" dirty="0"/>
                        <a:t>Paradox Rift</a:t>
                      </a:r>
                    </a:p>
                  </a:txBody>
                  <a:tcPr/>
                </a:tc>
                <a:tc>
                  <a:txBody>
                    <a:bodyPr/>
                    <a:lstStyle/>
                    <a:p>
                      <a:pPr algn="r"/>
                      <a:r>
                        <a:rPr lang="en-US" dirty="0"/>
                        <a:t>$3.19</a:t>
                      </a:r>
                    </a:p>
                  </a:txBody>
                  <a:tcPr/>
                </a:tc>
                <a:extLst>
                  <a:ext uri="{0D108BD9-81ED-4DB2-BD59-A6C34878D82A}">
                    <a16:rowId xmlns:a16="http://schemas.microsoft.com/office/drawing/2014/main" val="245056959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Sword&amp;Shield</a:t>
                      </a:r>
                      <a:endParaRPr lang="en-US" dirty="0"/>
                    </a:p>
                  </a:txBody>
                  <a:tcPr/>
                </a:tc>
                <a:tc>
                  <a:txBody>
                    <a:bodyPr/>
                    <a:lstStyle/>
                    <a:p>
                      <a:r>
                        <a:rPr lang="en-US" dirty="0"/>
                        <a:t>Astral Radiance</a:t>
                      </a:r>
                    </a:p>
                  </a:txBody>
                  <a:tcPr/>
                </a:tc>
                <a:tc>
                  <a:txBody>
                    <a:bodyPr/>
                    <a:lstStyle/>
                    <a:p>
                      <a:pPr algn="r"/>
                      <a:r>
                        <a:rPr lang="en-US" dirty="0"/>
                        <a:t>$3.23</a:t>
                      </a:r>
                    </a:p>
                  </a:txBody>
                  <a:tcPr/>
                </a:tc>
                <a:extLst>
                  <a:ext uri="{0D108BD9-81ED-4DB2-BD59-A6C34878D82A}">
                    <a16:rowId xmlns:a16="http://schemas.microsoft.com/office/drawing/2014/main" val="92361609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Sword&amp;Shield</a:t>
                      </a:r>
                      <a:endParaRPr lang="en-US" dirty="0"/>
                    </a:p>
                  </a:txBody>
                  <a:tcPr/>
                </a:tc>
                <a:tc>
                  <a:txBody>
                    <a:bodyPr/>
                    <a:lstStyle/>
                    <a:p>
                      <a:r>
                        <a:rPr lang="en-US" dirty="0"/>
                        <a:t>Lost Origin</a:t>
                      </a:r>
                    </a:p>
                  </a:txBody>
                  <a:tcPr/>
                </a:tc>
                <a:tc>
                  <a:txBody>
                    <a:bodyPr/>
                    <a:lstStyle/>
                    <a:p>
                      <a:pPr algn="r"/>
                      <a:r>
                        <a:rPr lang="en-US" dirty="0"/>
                        <a:t>$3.36</a:t>
                      </a:r>
                    </a:p>
                  </a:txBody>
                  <a:tcPr/>
                </a:tc>
                <a:extLst>
                  <a:ext uri="{0D108BD9-81ED-4DB2-BD59-A6C34878D82A}">
                    <a16:rowId xmlns:a16="http://schemas.microsoft.com/office/drawing/2014/main" val="250546136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Sword&amp;Shield</a:t>
                      </a:r>
                      <a:endParaRPr lang="en-US" dirty="0"/>
                    </a:p>
                  </a:txBody>
                  <a:tcPr/>
                </a:tc>
                <a:tc>
                  <a:txBody>
                    <a:bodyPr/>
                    <a:lstStyle/>
                    <a:p>
                      <a:r>
                        <a:rPr lang="en-US" dirty="0"/>
                        <a:t>Battle Styles</a:t>
                      </a:r>
                    </a:p>
                  </a:txBody>
                  <a:tcPr/>
                </a:tc>
                <a:tc>
                  <a:txBody>
                    <a:bodyPr/>
                    <a:lstStyle/>
                    <a:p>
                      <a:pPr algn="r"/>
                      <a:r>
                        <a:rPr lang="en-US" dirty="0"/>
                        <a:t>$3.39</a:t>
                      </a:r>
                    </a:p>
                  </a:txBody>
                  <a:tcPr/>
                </a:tc>
                <a:extLst>
                  <a:ext uri="{0D108BD9-81ED-4DB2-BD59-A6C34878D82A}">
                    <a16:rowId xmlns:a16="http://schemas.microsoft.com/office/drawing/2014/main" val="2666115854"/>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Sword&amp;Shield</a:t>
                      </a:r>
                      <a:endParaRPr lang="en-US" dirty="0"/>
                    </a:p>
                  </a:txBody>
                  <a:tcPr/>
                </a:tc>
                <a:tc>
                  <a:txBody>
                    <a:bodyPr/>
                    <a:lstStyle/>
                    <a:p>
                      <a:r>
                        <a:rPr lang="en-US" dirty="0"/>
                        <a:t>Vivid Voltage</a:t>
                      </a:r>
                    </a:p>
                  </a:txBody>
                  <a:tcPr/>
                </a:tc>
                <a:tc>
                  <a:txBody>
                    <a:bodyPr/>
                    <a:lstStyle/>
                    <a:p>
                      <a:pPr algn="r"/>
                      <a:r>
                        <a:rPr lang="en-US" dirty="0"/>
                        <a:t>$3.41</a:t>
                      </a:r>
                    </a:p>
                  </a:txBody>
                  <a:tcPr/>
                </a:tc>
                <a:extLst>
                  <a:ext uri="{0D108BD9-81ED-4DB2-BD59-A6C34878D82A}">
                    <a16:rowId xmlns:a16="http://schemas.microsoft.com/office/drawing/2014/main" val="224654579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t>Sword&amp;Shield</a:t>
                      </a:r>
                      <a:endParaRPr lang="en-US" dirty="0"/>
                    </a:p>
                  </a:txBody>
                  <a:tcPr/>
                </a:tc>
                <a:tc>
                  <a:txBody>
                    <a:bodyPr/>
                    <a:lstStyle/>
                    <a:p>
                      <a:r>
                        <a:rPr lang="en-US" dirty="0"/>
                        <a:t>Fusion Strike</a:t>
                      </a:r>
                    </a:p>
                  </a:txBody>
                  <a:tcPr/>
                </a:tc>
                <a:tc>
                  <a:txBody>
                    <a:bodyPr/>
                    <a:lstStyle/>
                    <a:p>
                      <a:pPr algn="r"/>
                      <a:r>
                        <a:rPr lang="en-US" dirty="0"/>
                        <a:t>$3.49</a:t>
                      </a:r>
                    </a:p>
                  </a:txBody>
                  <a:tcPr/>
                </a:tc>
                <a:extLst>
                  <a:ext uri="{0D108BD9-81ED-4DB2-BD59-A6C34878D82A}">
                    <a16:rowId xmlns:a16="http://schemas.microsoft.com/office/drawing/2014/main" val="153876380"/>
                  </a:ext>
                </a:extLst>
              </a:tr>
            </a:tbl>
          </a:graphicData>
        </a:graphic>
      </p:graphicFrame>
      <p:sp>
        <p:nvSpPr>
          <p:cNvPr id="8" name="Text Placeholder 7">
            <a:extLst>
              <a:ext uri="{FF2B5EF4-FFF2-40B4-BE49-F238E27FC236}">
                <a16:creationId xmlns:a16="http://schemas.microsoft.com/office/drawing/2014/main" id="{C7E73C5F-959A-FAB9-7974-7724F549CB8C}"/>
              </a:ext>
            </a:extLst>
          </p:cNvPr>
          <p:cNvSpPr>
            <a:spLocks noGrp="1"/>
          </p:cNvSpPr>
          <p:nvPr>
            <p:ph type="body" sz="quarter" idx="3"/>
          </p:nvPr>
        </p:nvSpPr>
        <p:spPr/>
        <p:txBody>
          <a:bodyP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Cheapest Booster Boxes</a:t>
            </a:r>
            <a:endParaRPr lang="en-US" dirty="0"/>
          </a:p>
        </p:txBody>
      </p:sp>
      <p:graphicFrame>
        <p:nvGraphicFramePr>
          <p:cNvPr id="11" name="Content Placeholder 10">
            <a:extLst>
              <a:ext uri="{FF2B5EF4-FFF2-40B4-BE49-F238E27FC236}">
                <a16:creationId xmlns:a16="http://schemas.microsoft.com/office/drawing/2014/main" id="{E4CAFFF1-8A2E-5E77-7811-0CFDE3A77548}"/>
              </a:ext>
            </a:extLst>
          </p:cNvPr>
          <p:cNvGraphicFramePr>
            <a:graphicFrameLocks noGrp="1"/>
          </p:cNvGraphicFramePr>
          <p:nvPr>
            <p:ph sz="quarter" idx="4"/>
            <p:extLst>
              <p:ext uri="{D42A27DB-BD31-4B8C-83A1-F6EECF244321}">
                <p14:modId xmlns:p14="http://schemas.microsoft.com/office/powerpoint/2010/main" val="2555344699"/>
              </p:ext>
            </p:extLst>
          </p:nvPr>
        </p:nvGraphicFramePr>
        <p:xfrm>
          <a:off x="6172200" y="2505075"/>
          <a:ext cx="5183187" cy="3708400"/>
        </p:xfrm>
        <a:graphic>
          <a:graphicData uri="http://schemas.openxmlformats.org/drawingml/2006/table">
            <a:tbl>
              <a:tblPr firstRow="1" bandRow="1">
                <a:tableStyleId>{5C22544A-7EE6-4342-B048-85BDC9FD1C3A}</a:tableStyleId>
              </a:tblPr>
              <a:tblGrid>
                <a:gridCol w="1727729">
                  <a:extLst>
                    <a:ext uri="{9D8B030D-6E8A-4147-A177-3AD203B41FA5}">
                      <a16:colId xmlns:a16="http://schemas.microsoft.com/office/drawing/2014/main" val="2323650419"/>
                    </a:ext>
                  </a:extLst>
                </a:gridCol>
                <a:gridCol w="1727729">
                  <a:extLst>
                    <a:ext uri="{9D8B030D-6E8A-4147-A177-3AD203B41FA5}">
                      <a16:colId xmlns:a16="http://schemas.microsoft.com/office/drawing/2014/main" val="4260277052"/>
                    </a:ext>
                  </a:extLst>
                </a:gridCol>
                <a:gridCol w="1727729">
                  <a:extLst>
                    <a:ext uri="{9D8B030D-6E8A-4147-A177-3AD203B41FA5}">
                      <a16:colId xmlns:a16="http://schemas.microsoft.com/office/drawing/2014/main" val="3639428928"/>
                    </a:ext>
                  </a:extLst>
                </a:gridCol>
              </a:tblGrid>
              <a:tr h="370840">
                <a:tc>
                  <a:txBody>
                    <a:bodyPr/>
                    <a:lstStyle/>
                    <a:p>
                      <a:r>
                        <a:rPr lang="en-US" dirty="0"/>
                        <a:t>Set</a:t>
                      </a:r>
                    </a:p>
                  </a:txBody>
                  <a:tcPr/>
                </a:tc>
                <a:tc>
                  <a:txBody>
                    <a:bodyPr/>
                    <a:lstStyle/>
                    <a:p>
                      <a:r>
                        <a:rPr lang="en-US" dirty="0"/>
                        <a:t>Subset</a:t>
                      </a:r>
                    </a:p>
                  </a:txBody>
                  <a:tcPr/>
                </a:tc>
                <a:tc>
                  <a:txBody>
                    <a:bodyPr/>
                    <a:lstStyle/>
                    <a:p>
                      <a:r>
                        <a:rPr lang="en-US" dirty="0"/>
                        <a:t>Price (USD $)</a:t>
                      </a:r>
                    </a:p>
                  </a:txBody>
                  <a:tcPr/>
                </a:tc>
                <a:extLst>
                  <a:ext uri="{0D108BD9-81ED-4DB2-BD59-A6C34878D82A}">
                    <a16:rowId xmlns:a16="http://schemas.microsoft.com/office/drawing/2014/main" val="1568370213"/>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Scarlet&amp;Violet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r>
                        <a:rPr lang="en-US" dirty="0"/>
                        <a:t>Base Set</a:t>
                      </a:r>
                    </a:p>
                  </a:txBody>
                  <a:tcPr/>
                </a:tc>
                <a:tc>
                  <a:txBody>
                    <a:bodyPr/>
                    <a:lstStyle/>
                    <a:p>
                      <a:pPr algn="r"/>
                      <a:r>
                        <a:rPr lang="en-US" dirty="0"/>
                        <a:t>$86.93</a:t>
                      </a:r>
                    </a:p>
                  </a:txBody>
                  <a:tcPr/>
                </a:tc>
                <a:extLst>
                  <a:ext uri="{0D108BD9-81ED-4DB2-BD59-A6C34878D82A}">
                    <a16:rowId xmlns:a16="http://schemas.microsoft.com/office/drawing/2014/main" val="1573442741"/>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Scarlet&amp;Violet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r>
                        <a:rPr lang="en-US" dirty="0"/>
                        <a:t>Paradox Rift</a:t>
                      </a:r>
                    </a:p>
                  </a:txBody>
                  <a:tcPr/>
                </a:tc>
                <a:tc>
                  <a:txBody>
                    <a:bodyPr/>
                    <a:lstStyle/>
                    <a:p>
                      <a:pPr algn="r"/>
                      <a:r>
                        <a:rPr lang="en-US" dirty="0"/>
                        <a:t>$88.98</a:t>
                      </a:r>
                    </a:p>
                  </a:txBody>
                  <a:tcPr/>
                </a:tc>
                <a:extLst>
                  <a:ext uri="{0D108BD9-81ED-4DB2-BD59-A6C34878D82A}">
                    <a16:rowId xmlns:a16="http://schemas.microsoft.com/office/drawing/2014/main" val="165026990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Scarlet&amp;Violet</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r>
                        <a:rPr lang="en-US" dirty="0" err="1"/>
                        <a:t>Paldea</a:t>
                      </a:r>
                      <a:r>
                        <a:rPr lang="en-US" dirty="0"/>
                        <a:t> Evolved</a:t>
                      </a:r>
                    </a:p>
                  </a:txBody>
                  <a:tcPr/>
                </a:tc>
                <a:tc>
                  <a:txBody>
                    <a:bodyPr/>
                    <a:lstStyle/>
                    <a:p>
                      <a:pPr algn="r"/>
                      <a:r>
                        <a:rPr lang="en-US" dirty="0"/>
                        <a:t>$94.74</a:t>
                      </a:r>
                    </a:p>
                  </a:txBody>
                  <a:tcPr/>
                </a:tc>
                <a:extLst>
                  <a:ext uri="{0D108BD9-81ED-4DB2-BD59-A6C34878D82A}">
                    <a16:rowId xmlns:a16="http://schemas.microsoft.com/office/drawing/2014/main" val="3642345000"/>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Sword&amp;Shield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r>
                        <a:rPr lang="en-US" dirty="0"/>
                        <a:t>Battle Styles</a:t>
                      </a:r>
                    </a:p>
                  </a:txBody>
                  <a:tcPr/>
                </a:tc>
                <a:tc>
                  <a:txBody>
                    <a:bodyPr/>
                    <a:lstStyle/>
                    <a:p>
                      <a:pPr algn="r"/>
                      <a:r>
                        <a:rPr lang="en-US" dirty="0"/>
                        <a:t>$105.2</a:t>
                      </a:r>
                    </a:p>
                  </a:txBody>
                  <a:tcPr/>
                </a:tc>
                <a:extLst>
                  <a:ext uri="{0D108BD9-81ED-4DB2-BD59-A6C34878D82A}">
                    <a16:rowId xmlns:a16="http://schemas.microsoft.com/office/drawing/2014/main" val="111938167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Sword&amp;Shield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r>
                        <a:rPr lang="en-US" dirty="0"/>
                        <a:t>Silver Tempest</a:t>
                      </a:r>
                    </a:p>
                  </a:txBody>
                  <a:tcPr/>
                </a:tc>
                <a:tc>
                  <a:txBody>
                    <a:bodyPr/>
                    <a:lstStyle/>
                    <a:p>
                      <a:pPr algn="r"/>
                      <a:r>
                        <a:rPr lang="en-US" dirty="0"/>
                        <a:t>$111.31</a:t>
                      </a:r>
                    </a:p>
                  </a:txBody>
                  <a:tcPr/>
                </a:tc>
                <a:extLst>
                  <a:ext uri="{0D108BD9-81ED-4DB2-BD59-A6C34878D82A}">
                    <a16:rowId xmlns:a16="http://schemas.microsoft.com/office/drawing/2014/main" val="2141608582"/>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Sword&amp;Shield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r>
                        <a:rPr lang="en-US" dirty="0"/>
                        <a:t>Darkness Ablaze</a:t>
                      </a:r>
                    </a:p>
                  </a:txBody>
                  <a:tcPr/>
                </a:tc>
                <a:tc>
                  <a:txBody>
                    <a:bodyPr/>
                    <a:lstStyle/>
                    <a:p>
                      <a:pPr algn="r"/>
                      <a:r>
                        <a:rPr lang="en-US" dirty="0"/>
                        <a:t>$129.32</a:t>
                      </a:r>
                    </a:p>
                  </a:txBody>
                  <a:tcPr/>
                </a:tc>
                <a:extLst>
                  <a:ext uri="{0D108BD9-81ED-4DB2-BD59-A6C34878D82A}">
                    <a16:rowId xmlns:a16="http://schemas.microsoft.com/office/drawing/2014/main" val="952117007"/>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Sword&amp;Shield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r>
                        <a:rPr lang="en-US" dirty="0"/>
                        <a:t>Lost Origin</a:t>
                      </a:r>
                    </a:p>
                  </a:txBody>
                  <a:tcPr/>
                </a:tc>
                <a:tc>
                  <a:txBody>
                    <a:bodyPr/>
                    <a:lstStyle/>
                    <a:p>
                      <a:pPr algn="r"/>
                      <a:r>
                        <a:rPr lang="en-US" dirty="0"/>
                        <a:t>$129.69</a:t>
                      </a:r>
                    </a:p>
                  </a:txBody>
                  <a:tcPr/>
                </a:tc>
                <a:extLst>
                  <a:ext uri="{0D108BD9-81ED-4DB2-BD59-A6C34878D82A}">
                    <a16:rowId xmlns:a16="http://schemas.microsoft.com/office/drawing/2014/main" val="135596460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Sword&amp;Shield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r>
                        <a:rPr lang="en-US" dirty="0"/>
                        <a:t>Vivid Voltage</a:t>
                      </a:r>
                    </a:p>
                  </a:txBody>
                  <a:tcPr/>
                </a:tc>
                <a:tc>
                  <a:txBody>
                    <a:bodyPr/>
                    <a:lstStyle/>
                    <a:p>
                      <a:pPr algn="r"/>
                      <a:r>
                        <a:rPr lang="en-US" dirty="0"/>
                        <a:t>$130.61</a:t>
                      </a:r>
                    </a:p>
                  </a:txBody>
                  <a:tcPr/>
                </a:tc>
                <a:extLst>
                  <a:ext uri="{0D108BD9-81ED-4DB2-BD59-A6C34878D82A}">
                    <a16:rowId xmlns:a16="http://schemas.microsoft.com/office/drawing/2014/main" val="216202788"/>
                  </a:ext>
                </a:extLst>
              </a:tr>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Sword&amp;Shield</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tc>
                  <a:txBody>
                    <a:bodyPr/>
                    <a:lstStyle/>
                    <a:p>
                      <a:r>
                        <a:rPr lang="en-US" dirty="0"/>
                        <a:t>Astral Radiance</a:t>
                      </a:r>
                    </a:p>
                  </a:txBody>
                  <a:tcPr/>
                </a:tc>
                <a:tc>
                  <a:txBody>
                    <a:bodyPr/>
                    <a:lstStyle/>
                    <a:p>
                      <a:pPr algn="r"/>
                      <a:r>
                        <a:rPr lang="en-US" dirty="0"/>
                        <a:t>$130.91</a:t>
                      </a:r>
                    </a:p>
                  </a:txBody>
                  <a:tcPr/>
                </a:tc>
                <a:extLst>
                  <a:ext uri="{0D108BD9-81ED-4DB2-BD59-A6C34878D82A}">
                    <a16:rowId xmlns:a16="http://schemas.microsoft.com/office/drawing/2014/main" val="2926284051"/>
                  </a:ext>
                </a:extLst>
              </a:tr>
            </a:tbl>
          </a:graphicData>
        </a:graphic>
      </p:graphicFrame>
    </p:spTree>
    <p:extLst>
      <p:ext uri="{BB962C8B-B14F-4D97-AF65-F5344CB8AC3E}">
        <p14:creationId xmlns:p14="http://schemas.microsoft.com/office/powerpoint/2010/main" val="22790660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55BFD7-304B-6FE0-1C21-12FF9EA2BF8B}"/>
              </a:ext>
            </a:extLst>
          </p:cNvPr>
          <p:cNvSpPr>
            <a:spLocks noGrp="1"/>
          </p:cNvSpPr>
          <p:nvPr>
            <p:ph type="title"/>
          </p:nvPr>
        </p:nvSpPr>
        <p:spPr/>
        <p:txBody>
          <a:bodyPr/>
          <a:lstStyle/>
          <a:p>
            <a:r>
              <a:rPr lang="en-US" b="1" dirty="0">
                <a:solidFill>
                  <a:schemeClr val="bg1"/>
                </a:solidFill>
                <a:latin typeface="Open Sans" panose="020B0606030504020204" pitchFamily="34" charset="0"/>
                <a:ea typeface="Open Sans" panose="020B0606030504020204" pitchFamily="34" charset="0"/>
                <a:cs typeface="Open Sans" panose="020B0606030504020204" pitchFamily="34" charset="0"/>
              </a:rPr>
              <a:t>Card Types and Subsets with High Pull Rates</a:t>
            </a:r>
            <a:endParaRPr lang="en-US" dirty="0"/>
          </a:p>
        </p:txBody>
      </p:sp>
      <p:sp>
        <p:nvSpPr>
          <p:cNvPr id="6" name="Text Placeholder 5">
            <a:extLst>
              <a:ext uri="{FF2B5EF4-FFF2-40B4-BE49-F238E27FC236}">
                <a16:creationId xmlns:a16="http://schemas.microsoft.com/office/drawing/2014/main" id="{DB2175BF-B877-D714-0DF1-7644D8E5412E}"/>
              </a:ext>
            </a:extLst>
          </p:cNvPr>
          <p:cNvSpPr>
            <a:spLocks noGrp="1"/>
          </p:cNvSpPr>
          <p:nvPr>
            <p:ph type="body" idx="1"/>
          </p:nvPr>
        </p:nvSpPr>
        <p:spPr/>
        <p:txBody>
          <a:bodyP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Pull Rates Vs Card Type</a:t>
            </a:r>
            <a:endParaRPr lang="en-US" dirty="0"/>
          </a:p>
        </p:txBody>
      </p:sp>
      <p:graphicFrame>
        <p:nvGraphicFramePr>
          <p:cNvPr id="11" name="Content Placeholder 10">
            <a:extLst>
              <a:ext uri="{FF2B5EF4-FFF2-40B4-BE49-F238E27FC236}">
                <a16:creationId xmlns:a16="http://schemas.microsoft.com/office/drawing/2014/main" id="{A2D45736-58CE-FC3F-1655-BE63D8523729}"/>
              </a:ext>
            </a:extLst>
          </p:cNvPr>
          <p:cNvGraphicFramePr>
            <a:graphicFrameLocks noGrp="1"/>
          </p:cNvGraphicFramePr>
          <p:nvPr>
            <p:ph sz="half" idx="2"/>
            <p:extLst>
              <p:ext uri="{D42A27DB-BD31-4B8C-83A1-F6EECF244321}">
                <p14:modId xmlns:p14="http://schemas.microsoft.com/office/powerpoint/2010/main" val="847215401"/>
              </p:ext>
            </p:extLst>
          </p:nvPr>
        </p:nvGraphicFramePr>
        <p:xfrm>
          <a:off x="839788" y="2505075"/>
          <a:ext cx="5157784" cy="4246880"/>
        </p:xfrm>
        <a:graphic>
          <a:graphicData uri="http://schemas.openxmlformats.org/drawingml/2006/table">
            <a:tbl>
              <a:tblPr firstRow="1" bandRow="1">
                <a:tableStyleId>{5C22544A-7EE6-4342-B048-85BDC9FD1C3A}</a:tableStyleId>
              </a:tblPr>
              <a:tblGrid>
                <a:gridCol w="754550">
                  <a:extLst>
                    <a:ext uri="{9D8B030D-6E8A-4147-A177-3AD203B41FA5}">
                      <a16:colId xmlns:a16="http://schemas.microsoft.com/office/drawing/2014/main" val="3119338748"/>
                    </a:ext>
                  </a:extLst>
                </a:gridCol>
                <a:gridCol w="1824342">
                  <a:extLst>
                    <a:ext uri="{9D8B030D-6E8A-4147-A177-3AD203B41FA5}">
                      <a16:colId xmlns:a16="http://schemas.microsoft.com/office/drawing/2014/main" val="4039357025"/>
                    </a:ext>
                  </a:extLst>
                </a:gridCol>
                <a:gridCol w="1387782">
                  <a:extLst>
                    <a:ext uri="{9D8B030D-6E8A-4147-A177-3AD203B41FA5}">
                      <a16:colId xmlns:a16="http://schemas.microsoft.com/office/drawing/2014/main" val="2107432351"/>
                    </a:ext>
                  </a:extLst>
                </a:gridCol>
                <a:gridCol w="1191110">
                  <a:extLst>
                    <a:ext uri="{9D8B030D-6E8A-4147-A177-3AD203B41FA5}">
                      <a16:colId xmlns:a16="http://schemas.microsoft.com/office/drawing/2014/main" val="352891967"/>
                    </a:ext>
                  </a:extLst>
                </a:gridCol>
              </a:tblGrid>
              <a:tr h="370840">
                <a:tc>
                  <a:txBody>
                    <a:bodyPr/>
                    <a:lstStyle/>
                    <a:p>
                      <a:r>
                        <a:rPr lang="en-US" dirty="0"/>
                        <a:t>Pack #</a:t>
                      </a:r>
                    </a:p>
                  </a:txBody>
                  <a:tcPr/>
                </a:tc>
                <a:tc>
                  <a:txBody>
                    <a:bodyPr/>
                    <a:lstStyle/>
                    <a:p>
                      <a:r>
                        <a:rPr lang="en-US" dirty="0"/>
                        <a:t>Set</a:t>
                      </a:r>
                    </a:p>
                  </a:txBody>
                  <a:tcPr/>
                </a:tc>
                <a:tc>
                  <a:txBody>
                    <a:bodyPr/>
                    <a:lstStyle/>
                    <a:p>
                      <a:r>
                        <a:rPr lang="en-US" dirty="0"/>
                        <a:t>Subset</a:t>
                      </a:r>
                    </a:p>
                  </a:txBody>
                  <a:tcPr/>
                </a:tc>
                <a:tc>
                  <a:txBody>
                    <a:bodyPr/>
                    <a:lstStyle/>
                    <a:p>
                      <a:r>
                        <a:rPr lang="en-US" dirty="0"/>
                        <a:t>Card Type</a:t>
                      </a:r>
                    </a:p>
                  </a:txBody>
                  <a:tcPr/>
                </a:tc>
                <a:extLst>
                  <a:ext uri="{0D108BD9-81ED-4DB2-BD59-A6C34878D82A}">
                    <a16:rowId xmlns:a16="http://schemas.microsoft.com/office/drawing/2014/main" val="1737322947"/>
                  </a:ext>
                </a:extLst>
              </a:tr>
              <a:tr h="370840">
                <a:tc>
                  <a:txBody>
                    <a:bodyPr/>
                    <a:lstStyle/>
                    <a:p>
                      <a:r>
                        <a:rPr lang="en-US" dirty="0"/>
                        <a:t>1</a:t>
                      </a:r>
                    </a:p>
                  </a:txBody>
                  <a:tcPr/>
                </a:tc>
                <a:tc>
                  <a:txBody>
                    <a:bodyPr/>
                    <a:lstStyle/>
                    <a:p>
                      <a:r>
                        <a:rPr lang="en-US" dirty="0"/>
                        <a:t>Legendary Collection</a:t>
                      </a:r>
                    </a:p>
                  </a:txBody>
                  <a:tcPr/>
                </a:tc>
                <a:tc>
                  <a:txBody>
                    <a:bodyPr/>
                    <a:lstStyle/>
                    <a:p>
                      <a:r>
                        <a:rPr lang="en-US" dirty="0"/>
                        <a:t>Base Set</a:t>
                      </a:r>
                    </a:p>
                  </a:txBody>
                  <a:tcPr/>
                </a:tc>
                <a:tc>
                  <a:txBody>
                    <a:bodyPr/>
                    <a:lstStyle/>
                    <a:p>
                      <a:r>
                        <a:rPr lang="en-US" dirty="0"/>
                        <a:t>Rare</a:t>
                      </a:r>
                    </a:p>
                  </a:txBody>
                  <a:tcPr/>
                </a:tc>
                <a:extLst>
                  <a:ext uri="{0D108BD9-81ED-4DB2-BD59-A6C34878D82A}">
                    <a16:rowId xmlns:a16="http://schemas.microsoft.com/office/drawing/2014/main" val="3934953521"/>
                  </a:ext>
                </a:extLst>
              </a:tr>
              <a:tr h="370840">
                <a:tc>
                  <a:txBody>
                    <a:bodyPr/>
                    <a:lstStyle/>
                    <a:p>
                      <a:r>
                        <a:rPr lang="en-US" dirty="0"/>
                        <a:t>2</a:t>
                      </a:r>
                    </a:p>
                  </a:txBody>
                  <a:tcPr/>
                </a:tc>
                <a:tc>
                  <a:txBody>
                    <a:bodyPr/>
                    <a:lstStyle/>
                    <a:p>
                      <a:r>
                        <a:rPr lang="en-US" dirty="0"/>
                        <a:t>Gym</a:t>
                      </a:r>
                    </a:p>
                  </a:txBody>
                  <a:tcPr/>
                </a:tc>
                <a:tc>
                  <a:txBody>
                    <a:bodyPr/>
                    <a:lstStyle/>
                    <a:p>
                      <a:r>
                        <a:rPr lang="en-US" dirty="0"/>
                        <a:t>Heroes</a:t>
                      </a:r>
                    </a:p>
                  </a:txBody>
                  <a:tcPr/>
                </a:tc>
                <a:tc>
                  <a:txBody>
                    <a:bodyPr/>
                    <a:lstStyle/>
                    <a:p>
                      <a:r>
                        <a:rPr lang="en-US" dirty="0"/>
                        <a:t>Rare</a:t>
                      </a:r>
                    </a:p>
                  </a:txBody>
                  <a:tcPr/>
                </a:tc>
                <a:extLst>
                  <a:ext uri="{0D108BD9-81ED-4DB2-BD59-A6C34878D82A}">
                    <a16:rowId xmlns:a16="http://schemas.microsoft.com/office/drawing/2014/main" val="1659303021"/>
                  </a:ext>
                </a:extLst>
              </a:tr>
              <a:tr h="370840">
                <a:tc>
                  <a:txBody>
                    <a:bodyPr/>
                    <a:lstStyle/>
                    <a:p>
                      <a:r>
                        <a:rPr lang="en-US" dirty="0"/>
                        <a:t>2</a:t>
                      </a:r>
                    </a:p>
                  </a:txBody>
                  <a:tcPr/>
                </a:tc>
                <a:tc>
                  <a:txBody>
                    <a:bodyPr/>
                    <a:lstStyle/>
                    <a:p>
                      <a:r>
                        <a:rPr lang="en-US" dirty="0"/>
                        <a:t>Neo</a:t>
                      </a:r>
                    </a:p>
                  </a:txBody>
                  <a:tcPr/>
                </a:tc>
                <a:tc>
                  <a:txBody>
                    <a:bodyPr/>
                    <a:lstStyle/>
                    <a:p>
                      <a:r>
                        <a:rPr lang="en-US" dirty="0"/>
                        <a:t>Destiny</a:t>
                      </a:r>
                    </a:p>
                  </a:txBody>
                  <a:tcPr/>
                </a:tc>
                <a:tc>
                  <a:txBody>
                    <a:bodyPr/>
                    <a:lstStyle/>
                    <a:p>
                      <a:r>
                        <a:rPr lang="en-US" dirty="0"/>
                        <a:t>Rare</a:t>
                      </a:r>
                    </a:p>
                  </a:txBody>
                  <a:tcPr/>
                </a:tc>
                <a:extLst>
                  <a:ext uri="{0D108BD9-81ED-4DB2-BD59-A6C34878D82A}">
                    <a16:rowId xmlns:a16="http://schemas.microsoft.com/office/drawing/2014/main" val="298416477"/>
                  </a:ext>
                </a:extLst>
              </a:tr>
              <a:tr h="370840">
                <a:tc>
                  <a:txBody>
                    <a:bodyPr/>
                    <a:lstStyle/>
                    <a:p>
                      <a:r>
                        <a:rPr lang="en-US" dirty="0"/>
                        <a:t>2</a:t>
                      </a:r>
                    </a:p>
                  </a:txBody>
                  <a:tcPr/>
                </a:tc>
                <a:tc>
                  <a:txBody>
                    <a:bodyPr/>
                    <a:lstStyle/>
                    <a:p>
                      <a:r>
                        <a:rPr lang="en-US" dirty="0"/>
                        <a:t>Neo</a:t>
                      </a:r>
                    </a:p>
                  </a:txBody>
                  <a:tcPr/>
                </a:tc>
                <a:tc>
                  <a:txBody>
                    <a:bodyPr/>
                    <a:lstStyle/>
                    <a:p>
                      <a:r>
                        <a:rPr lang="en-US" dirty="0"/>
                        <a:t>Discovery</a:t>
                      </a:r>
                    </a:p>
                  </a:txBody>
                  <a:tcPr/>
                </a:tc>
                <a:tc>
                  <a:txBody>
                    <a:bodyPr/>
                    <a:lstStyle/>
                    <a:p>
                      <a:r>
                        <a:rPr lang="en-US" dirty="0"/>
                        <a:t>Rare</a:t>
                      </a:r>
                    </a:p>
                  </a:txBody>
                  <a:tcPr/>
                </a:tc>
                <a:extLst>
                  <a:ext uri="{0D108BD9-81ED-4DB2-BD59-A6C34878D82A}">
                    <a16:rowId xmlns:a16="http://schemas.microsoft.com/office/drawing/2014/main" val="1092711407"/>
                  </a:ext>
                </a:extLst>
              </a:tr>
              <a:tr h="370840">
                <a:tc>
                  <a:txBody>
                    <a:bodyPr/>
                    <a:lstStyle/>
                    <a:p>
                      <a:r>
                        <a:rPr lang="en-US" dirty="0"/>
                        <a:t>2</a:t>
                      </a:r>
                    </a:p>
                  </a:txBody>
                  <a:tcPr/>
                </a:tc>
                <a:tc>
                  <a:txBody>
                    <a:bodyPr/>
                    <a:lstStyle/>
                    <a:p>
                      <a:r>
                        <a:rPr lang="en-US" dirty="0"/>
                        <a:t>Neo</a:t>
                      </a:r>
                    </a:p>
                  </a:txBody>
                  <a:tcPr/>
                </a:tc>
                <a:tc>
                  <a:txBody>
                    <a:bodyPr/>
                    <a:lstStyle/>
                    <a:p>
                      <a:r>
                        <a:rPr lang="en-US" dirty="0"/>
                        <a:t>Revelation</a:t>
                      </a:r>
                    </a:p>
                  </a:txBody>
                  <a:tcPr/>
                </a:tc>
                <a:tc>
                  <a:txBody>
                    <a:bodyPr/>
                    <a:lstStyle/>
                    <a:p>
                      <a:r>
                        <a:rPr lang="en-US" dirty="0"/>
                        <a:t>Rare</a:t>
                      </a:r>
                    </a:p>
                  </a:txBody>
                  <a:tcPr/>
                </a:tc>
                <a:extLst>
                  <a:ext uri="{0D108BD9-81ED-4DB2-BD59-A6C34878D82A}">
                    <a16:rowId xmlns:a16="http://schemas.microsoft.com/office/drawing/2014/main" val="973473467"/>
                  </a:ext>
                </a:extLst>
              </a:tr>
              <a:tr h="370840">
                <a:tc>
                  <a:txBody>
                    <a:bodyPr/>
                    <a:lstStyle/>
                    <a:p>
                      <a:r>
                        <a:rPr lang="en-US" dirty="0"/>
                        <a:t>2</a:t>
                      </a:r>
                    </a:p>
                  </a:txBody>
                  <a:tcPr/>
                </a:tc>
                <a:tc>
                  <a:txBody>
                    <a:bodyPr/>
                    <a:lstStyle/>
                    <a:p>
                      <a:r>
                        <a:rPr lang="en-US" dirty="0"/>
                        <a:t>Original</a:t>
                      </a:r>
                    </a:p>
                  </a:txBody>
                  <a:tcPr/>
                </a:tc>
                <a:tc>
                  <a:txBody>
                    <a:bodyPr/>
                    <a:lstStyle/>
                    <a:p>
                      <a:r>
                        <a:rPr lang="en-US" dirty="0"/>
                        <a:t>Base Set 2</a:t>
                      </a:r>
                    </a:p>
                  </a:txBody>
                  <a:tcPr/>
                </a:tc>
                <a:tc>
                  <a:txBody>
                    <a:bodyPr/>
                    <a:lstStyle/>
                    <a:p>
                      <a:r>
                        <a:rPr lang="en-US" dirty="0"/>
                        <a:t>Rare</a:t>
                      </a:r>
                    </a:p>
                  </a:txBody>
                  <a:tcPr/>
                </a:tc>
                <a:extLst>
                  <a:ext uri="{0D108BD9-81ED-4DB2-BD59-A6C34878D82A}">
                    <a16:rowId xmlns:a16="http://schemas.microsoft.com/office/drawing/2014/main" val="3246598472"/>
                  </a:ext>
                </a:extLst>
              </a:tr>
              <a:tr h="370840">
                <a:tc>
                  <a:txBody>
                    <a:bodyPr/>
                    <a:lstStyle/>
                    <a:p>
                      <a:r>
                        <a:rPr lang="en-US" dirty="0"/>
                        <a:t>2</a:t>
                      </a:r>
                    </a:p>
                  </a:txBody>
                  <a:tcPr/>
                </a:tc>
                <a:tc>
                  <a:txBody>
                    <a:bodyPr/>
                    <a:lstStyle/>
                    <a:p>
                      <a:r>
                        <a:rPr lang="en-US" dirty="0"/>
                        <a:t>Original</a:t>
                      </a:r>
                    </a:p>
                  </a:txBody>
                  <a:tcPr/>
                </a:tc>
                <a:tc>
                  <a:txBody>
                    <a:bodyPr/>
                    <a:lstStyle/>
                    <a:p>
                      <a:r>
                        <a:rPr lang="en-US" dirty="0"/>
                        <a:t>Fossil</a:t>
                      </a:r>
                    </a:p>
                  </a:txBody>
                  <a:tcPr/>
                </a:tc>
                <a:tc>
                  <a:txBody>
                    <a:bodyPr/>
                    <a:lstStyle/>
                    <a:p>
                      <a:r>
                        <a:rPr lang="en-US" dirty="0"/>
                        <a:t>Rare</a:t>
                      </a:r>
                    </a:p>
                  </a:txBody>
                  <a:tcPr/>
                </a:tc>
                <a:extLst>
                  <a:ext uri="{0D108BD9-81ED-4DB2-BD59-A6C34878D82A}">
                    <a16:rowId xmlns:a16="http://schemas.microsoft.com/office/drawing/2014/main" val="3341515724"/>
                  </a:ext>
                </a:extLst>
              </a:tr>
              <a:tr h="370840">
                <a:tc>
                  <a:txBody>
                    <a:bodyPr/>
                    <a:lstStyle/>
                    <a:p>
                      <a:r>
                        <a:rPr lang="en-US" dirty="0"/>
                        <a:t>2</a:t>
                      </a:r>
                    </a:p>
                  </a:txBody>
                  <a:tcPr/>
                </a:tc>
                <a:tc>
                  <a:txBody>
                    <a:bodyPr/>
                    <a:lstStyle/>
                    <a:p>
                      <a:r>
                        <a:rPr lang="en-US" dirty="0"/>
                        <a:t>Original</a:t>
                      </a:r>
                    </a:p>
                  </a:txBody>
                  <a:tcPr/>
                </a:tc>
                <a:tc>
                  <a:txBody>
                    <a:bodyPr/>
                    <a:lstStyle/>
                    <a:p>
                      <a:r>
                        <a:rPr lang="en-US" dirty="0"/>
                        <a:t>Team Rocket</a:t>
                      </a:r>
                    </a:p>
                  </a:txBody>
                  <a:tcPr/>
                </a:tc>
                <a:tc>
                  <a:txBody>
                    <a:bodyPr/>
                    <a:lstStyle/>
                    <a:p>
                      <a:r>
                        <a:rPr lang="en-US" dirty="0"/>
                        <a:t>Rare</a:t>
                      </a:r>
                    </a:p>
                  </a:txBody>
                  <a:tcPr/>
                </a:tc>
                <a:extLst>
                  <a:ext uri="{0D108BD9-81ED-4DB2-BD59-A6C34878D82A}">
                    <a16:rowId xmlns:a16="http://schemas.microsoft.com/office/drawing/2014/main" val="2630600453"/>
                  </a:ext>
                </a:extLst>
              </a:tr>
              <a:tr h="370840">
                <a:tc>
                  <a:txBody>
                    <a:bodyPr/>
                    <a:lstStyle/>
                    <a:p>
                      <a:r>
                        <a:rPr lang="en-US" dirty="0"/>
                        <a:t>2</a:t>
                      </a:r>
                    </a:p>
                  </a:txBody>
                  <a:tcPr/>
                </a:tc>
                <a:tc>
                  <a:txBody>
                    <a:bodyPr/>
                    <a:lstStyle/>
                    <a:p>
                      <a:r>
                        <a:rPr lang="en-US" dirty="0" err="1"/>
                        <a:t>Sword&amp;Shield</a:t>
                      </a:r>
                      <a:endParaRPr lang="en-US" dirty="0"/>
                    </a:p>
                  </a:txBody>
                  <a:tcPr/>
                </a:tc>
                <a:tc>
                  <a:txBody>
                    <a:bodyPr/>
                    <a:lstStyle/>
                    <a:p>
                      <a:r>
                        <a:rPr lang="en-US" dirty="0"/>
                        <a:t>Celebrations</a:t>
                      </a:r>
                    </a:p>
                  </a:txBody>
                  <a:tcPr/>
                </a:tc>
                <a:tc>
                  <a:txBody>
                    <a:bodyPr/>
                    <a:lstStyle/>
                    <a:p>
                      <a:r>
                        <a:rPr lang="en-US" dirty="0"/>
                        <a:t>Rare</a:t>
                      </a:r>
                    </a:p>
                  </a:txBody>
                  <a:tcPr/>
                </a:tc>
                <a:extLst>
                  <a:ext uri="{0D108BD9-81ED-4DB2-BD59-A6C34878D82A}">
                    <a16:rowId xmlns:a16="http://schemas.microsoft.com/office/drawing/2014/main" val="2895461936"/>
                  </a:ext>
                </a:extLst>
              </a:tr>
            </a:tbl>
          </a:graphicData>
        </a:graphic>
      </p:graphicFrame>
      <p:sp>
        <p:nvSpPr>
          <p:cNvPr id="8" name="Text Placeholder 7">
            <a:extLst>
              <a:ext uri="{FF2B5EF4-FFF2-40B4-BE49-F238E27FC236}">
                <a16:creationId xmlns:a16="http://schemas.microsoft.com/office/drawing/2014/main" id="{886CCA9C-E8BC-D75E-2D58-A310974018F1}"/>
              </a:ext>
            </a:extLst>
          </p:cNvPr>
          <p:cNvSpPr>
            <a:spLocks noGrp="1"/>
          </p:cNvSpPr>
          <p:nvPr>
            <p:ph type="body" sz="quarter" idx="3"/>
          </p:nvPr>
        </p:nvSpPr>
        <p:spPr/>
        <p:txBody>
          <a:bodyP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Pull Rates Vs Card Sub-Type</a:t>
            </a:r>
            <a:endParaRPr lang="en-US" dirty="0"/>
          </a:p>
        </p:txBody>
      </p:sp>
      <p:graphicFrame>
        <p:nvGraphicFramePr>
          <p:cNvPr id="12" name="Content Placeholder 11">
            <a:extLst>
              <a:ext uri="{FF2B5EF4-FFF2-40B4-BE49-F238E27FC236}">
                <a16:creationId xmlns:a16="http://schemas.microsoft.com/office/drawing/2014/main" id="{D1EBF64D-2279-087E-B9A2-0F492E8079EC}"/>
              </a:ext>
            </a:extLst>
          </p:cNvPr>
          <p:cNvGraphicFramePr>
            <a:graphicFrameLocks noGrp="1"/>
          </p:cNvGraphicFramePr>
          <p:nvPr>
            <p:ph sz="quarter" idx="4"/>
            <p:extLst>
              <p:ext uri="{D42A27DB-BD31-4B8C-83A1-F6EECF244321}">
                <p14:modId xmlns:p14="http://schemas.microsoft.com/office/powerpoint/2010/main" val="817913888"/>
              </p:ext>
            </p:extLst>
          </p:nvPr>
        </p:nvGraphicFramePr>
        <p:xfrm>
          <a:off x="6172200" y="2505075"/>
          <a:ext cx="5183185" cy="4114800"/>
        </p:xfrm>
        <a:graphic>
          <a:graphicData uri="http://schemas.openxmlformats.org/drawingml/2006/table">
            <a:tbl>
              <a:tblPr firstRow="1" bandRow="1">
                <a:tableStyleId>{5C22544A-7EE6-4342-B048-85BDC9FD1C3A}</a:tableStyleId>
              </a:tblPr>
              <a:tblGrid>
                <a:gridCol w="744415">
                  <a:extLst>
                    <a:ext uri="{9D8B030D-6E8A-4147-A177-3AD203B41FA5}">
                      <a16:colId xmlns:a16="http://schemas.microsoft.com/office/drawing/2014/main" val="3962484819"/>
                    </a:ext>
                  </a:extLst>
                </a:gridCol>
                <a:gridCol w="1328859">
                  <a:extLst>
                    <a:ext uri="{9D8B030D-6E8A-4147-A177-3AD203B41FA5}">
                      <a16:colId xmlns:a16="http://schemas.microsoft.com/office/drawing/2014/main" val="1880981387"/>
                    </a:ext>
                  </a:extLst>
                </a:gridCol>
                <a:gridCol w="1036637">
                  <a:extLst>
                    <a:ext uri="{9D8B030D-6E8A-4147-A177-3AD203B41FA5}">
                      <a16:colId xmlns:a16="http://schemas.microsoft.com/office/drawing/2014/main" val="864479886"/>
                    </a:ext>
                  </a:extLst>
                </a:gridCol>
                <a:gridCol w="1036637">
                  <a:extLst>
                    <a:ext uri="{9D8B030D-6E8A-4147-A177-3AD203B41FA5}">
                      <a16:colId xmlns:a16="http://schemas.microsoft.com/office/drawing/2014/main" val="2678784753"/>
                    </a:ext>
                  </a:extLst>
                </a:gridCol>
                <a:gridCol w="1036637">
                  <a:extLst>
                    <a:ext uri="{9D8B030D-6E8A-4147-A177-3AD203B41FA5}">
                      <a16:colId xmlns:a16="http://schemas.microsoft.com/office/drawing/2014/main" val="2337580562"/>
                    </a:ext>
                  </a:extLst>
                </a:gridCol>
              </a:tblGrid>
              <a:tr h="370840">
                <a:tc>
                  <a:txBody>
                    <a:bodyPr/>
                    <a:lstStyle/>
                    <a:p>
                      <a:r>
                        <a:rPr lang="en-US" dirty="0"/>
                        <a:t>Pack #</a:t>
                      </a:r>
                    </a:p>
                  </a:txBody>
                  <a:tcPr/>
                </a:tc>
                <a:tc>
                  <a:txBody>
                    <a:bodyPr/>
                    <a:lstStyle/>
                    <a:p>
                      <a:r>
                        <a:rPr lang="en-US" dirty="0"/>
                        <a:t>Set</a:t>
                      </a:r>
                    </a:p>
                  </a:txBody>
                  <a:tcPr/>
                </a:tc>
                <a:tc>
                  <a:txBody>
                    <a:bodyPr/>
                    <a:lstStyle/>
                    <a:p>
                      <a:r>
                        <a:rPr lang="en-US" dirty="0"/>
                        <a:t>Subset</a:t>
                      </a:r>
                    </a:p>
                  </a:txBody>
                  <a:tcPr/>
                </a:tc>
                <a:tc>
                  <a:txBody>
                    <a:bodyPr/>
                    <a:lstStyle/>
                    <a:p>
                      <a:r>
                        <a:rPr lang="en-US" dirty="0"/>
                        <a:t>Card Type</a:t>
                      </a:r>
                    </a:p>
                  </a:txBody>
                  <a:tcPr/>
                </a:tc>
                <a:tc>
                  <a:txBody>
                    <a:bodyPr/>
                    <a:lstStyle/>
                    <a:p>
                      <a:r>
                        <a:rPr lang="en-US" dirty="0"/>
                        <a:t>Card Sub-Type</a:t>
                      </a:r>
                    </a:p>
                  </a:txBody>
                  <a:tcPr/>
                </a:tc>
                <a:extLst>
                  <a:ext uri="{0D108BD9-81ED-4DB2-BD59-A6C34878D82A}">
                    <a16:rowId xmlns:a16="http://schemas.microsoft.com/office/drawing/2014/main" val="1241181346"/>
                  </a:ext>
                </a:extLst>
              </a:tr>
              <a:tr h="370840">
                <a:tc>
                  <a:txBody>
                    <a:bodyPr/>
                    <a:lstStyle/>
                    <a:p>
                      <a:r>
                        <a:rPr lang="en-US" dirty="0"/>
                        <a:t>1</a:t>
                      </a:r>
                    </a:p>
                  </a:txBody>
                  <a:tcPr/>
                </a:tc>
                <a:tc>
                  <a:txBody>
                    <a:bodyPr/>
                    <a:lstStyle/>
                    <a:p>
                      <a:r>
                        <a:rPr lang="en-US" dirty="0"/>
                        <a:t>Legendary Collection</a:t>
                      </a:r>
                    </a:p>
                  </a:txBody>
                  <a:tcPr/>
                </a:tc>
                <a:tc>
                  <a:txBody>
                    <a:bodyPr/>
                    <a:lstStyle/>
                    <a:p>
                      <a:r>
                        <a:rPr lang="en-US" dirty="0"/>
                        <a:t>Base Set</a:t>
                      </a:r>
                    </a:p>
                  </a:txBody>
                  <a:tcPr/>
                </a:tc>
                <a:tc>
                  <a:txBody>
                    <a:bodyPr/>
                    <a:lstStyle/>
                    <a:p>
                      <a:r>
                        <a:rPr lang="en-US" dirty="0"/>
                        <a:t>Rare</a:t>
                      </a:r>
                    </a:p>
                  </a:txBody>
                  <a:tcPr/>
                </a:tc>
                <a:tc>
                  <a:txBody>
                    <a:bodyPr/>
                    <a:lstStyle/>
                    <a:p>
                      <a:r>
                        <a:rPr lang="en-US" dirty="0"/>
                        <a:t>Reverse </a:t>
                      </a:r>
                      <a:r>
                        <a:rPr lang="en-US" dirty="0" err="1"/>
                        <a:t>Holo</a:t>
                      </a:r>
                      <a:endParaRPr lang="en-US" dirty="0"/>
                    </a:p>
                  </a:txBody>
                  <a:tcPr/>
                </a:tc>
                <a:extLst>
                  <a:ext uri="{0D108BD9-81ED-4DB2-BD59-A6C34878D82A}">
                    <a16:rowId xmlns:a16="http://schemas.microsoft.com/office/drawing/2014/main" val="2709950252"/>
                  </a:ext>
                </a:extLst>
              </a:tr>
              <a:tr h="370840">
                <a:tc>
                  <a:txBody>
                    <a:bodyPr/>
                    <a:lstStyle/>
                    <a:p>
                      <a:r>
                        <a:rPr lang="en-US" dirty="0"/>
                        <a:t>3</a:t>
                      </a:r>
                    </a:p>
                  </a:txBody>
                  <a:tcPr/>
                </a:tc>
                <a:tc>
                  <a:txBody>
                    <a:bodyPr/>
                    <a:lstStyle/>
                    <a:p>
                      <a:r>
                        <a:rPr lang="en-US" dirty="0"/>
                        <a:t>Gym</a:t>
                      </a:r>
                    </a:p>
                  </a:txBody>
                  <a:tcPr/>
                </a:tc>
                <a:tc>
                  <a:txBody>
                    <a:bodyPr/>
                    <a:lstStyle/>
                    <a:p>
                      <a:r>
                        <a:rPr lang="en-US" dirty="0"/>
                        <a:t>Heroes</a:t>
                      </a:r>
                    </a:p>
                  </a:txBody>
                  <a:tcPr/>
                </a:tc>
                <a:tc>
                  <a:txBody>
                    <a:bodyPr/>
                    <a:lstStyle/>
                    <a:p>
                      <a:r>
                        <a:rPr lang="en-US" dirty="0"/>
                        <a:t>Rare</a:t>
                      </a:r>
                    </a:p>
                  </a:txBody>
                  <a:tcPr/>
                </a:tc>
                <a:tc>
                  <a:txBody>
                    <a:bodyPr/>
                    <a:lstStyle/>
                    <a:p>
                      <a:r>
                        <a:rPr lang="en-US" dirty="0" err="1"/>
                        <a:t>Pokemon</a:t>
                      </a:r>
                      <a:endParaRPr lang="en-US" dirty="0"/>
                    </a:p>
                  </a:txBody>
                  <a:tcPr/>
                </a:tc>
                <a:extLst>
                  <a:ext uri="{0D108BD9-81ED-4DB2-BD59-A6C34878D82A}">
                    <a16:rowId xmlns:a16="http://schemas.microsoft.com/office/drawing/2014/main" val="2554451471"/>
                  </a:ext>
                </a:extLst>
              </a:tr>
              <a:tr h="370840">
                <a:tc>
                  <a:txBody>
                    <a:bodyPr/>
                    <a:lstStyle/>
                    <a:p>
                      <a:r>
                        <a:rPr lang="en-US" dirty="0"/>
                        <a:t>3</a:t>
                      </a:r>
                    </a:p>
                  </a:txBody>
                  <a:tcPr/>
                </a:tc>
                <a:tc>
                  <a:txBody>
                    <a:bodyPr/>
                    <a:lstStyle/>
                    <a:p>
                      <a:r>
                        <a:rPr lang="en-US" dirty="0"/>
                        <a:t>Legendary Collection</a:t>
                      </a:r>
                    </a:p>
                  </a:txBody>
                  <a:tcPr/>
                </a:tc>
                <a:tc>
                  <a:txBody>
                    <a:bodyPr/>
                    <a:lstStyle/>
                    <a:p>
                      <a:r>
                        <a:rPr lang="en-US" dirty="0"/>
                        <a:t>Base Set</a:t>
                      </a:r>
                    </a:p>
                  </a:txBody>
                  <a:tcPr/>
                </a:tc>
                <a:tc>
                  <a:txBody>
                    <a:bodyPr/>
                    <a:lstStyle/>
                    <a:p>
                      <a:r>
                        <a:rPr lang="en-US" dirty="0"/>
                        <a:t>Rare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Pokemon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86091864"/>
                  </a:ext>
                </a:extLst>
              </a:tr>
              <a:tr h="370840">
                <a:tc>
                  <a:txBody>
                    <a:bodyPr/>
                    <a:lstStyle/>
                    <a:p>
                      <a:r>
                        <a:rPr lang="en-US" dirty="0"/>
                        <a:t>3</a:t>
                      </a:r>
                    </a:p>
                  </a:txBody>
                  <a:tcPr/>
                </a:tc>
                <a:tc>
                  <a:txBody>
                    <a:bodyPr/>
                    <a:lstStyle/>
                    <a:p>
                      <a:r>
                        <a:rPr lang="en-US" dirty="0"/>
                        <a:t>Neo</a:t>
                      </a:r>
                    </a:p>
                  </a:txBody>
                  <a:tcPr/>
                </a:tc>
                <a:tc>
                  <a:txBody>
                    <a:bodyPr/>
                    <a:lstStyle/>
                    <a:p>
                      <a:r>
                        <a:rPr lang="en-US" dirty="0"/>
                        <a:t>Destiny</a:t>
                      </a:r>
                    </a:p>
                  </a:txBody>
                  <a:tcPr/>
                </a:tc>
                <a:tc>
                  <a:txBody>
                    <a:bodyPr/>
                    <a:lstStyle/>
                    <a:p>
                      <a:r>
                        <a:rPr lang="en-US" dirty="0"/>
                        <a:t>Rare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Pokemon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710625978"/>
                  </a:ext>
                </a:extLst>
              </a:tr>
              <a:tr h="370840">
                <a:tc>
                  <a:txBody>
                    <a:bodyPr/>
                    <a:lstStyle/>
                    <a:p>
                      <a:r>
                        <a:rPr lang="en-US" dirty="0"/>
                        <a:t>3</a:t>
                      </a:r>
                    </a:p>
                  </a:txBody>
                  <a:tcPr/>
                </a:tc>
                <a:tc>
                  <a:txBody>
                    <a:bodyPr/>
                    <a:lstStyle/>
                    <a:p>
                      <a:r>
                        <a:rPr lang="en-US" dirty="0"/>
                        <a:t>Neo</a:t>
                      </a:r>
                    </a:p>
                  </a:txBody>
                  <a:tcPr/>
                </a:tc>
                <a:tc>
                  <a:txBody>
                    <a:bodyPr/>
                    <a:lstStyle/>
                    <a:p>
                      <a:r>
                        <a:rPr lang="en-US" dirty="0"/>
                        <a:t>Discovery</a:t>
                      </a:r>
                    </a:p>
                  </a:txBody>
                  <a:tcPr/>
                </a:tc>
                <a:tc>
                  <a:txBody>
                    <a:bodyPr/>
                    <a:lstStyle/>
                    <a:p>
                      <a:r>
                        <a:rPr lang="en-US" dirty="0"/>
                        <a:t>Rare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err="1">
                          <a:ln>
                            <a:noFill/>
                          </a:ln>
                          <a:solidFill>
                            <a:prstClr val="black"/>
                          </a:solidFill>
                          <a:effectLst/>
                          <a:uLnTx/>
                          <a:uFillTx/>
                          <a:latin typeface="Calibri" panose="020F0502020204030204"/>
                          <a:ea typeface="+mn-ea"/>
                          <a:cs typeface="+mn-cs"/>
                        </a:rPr>
                        <a:t>Pokemon</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txBody>
                  <a:tcPr/>
                </a:tc>
                <a:extLst>
                  <a:ext uri="{0D108BD9-81ED-4DB2-BD59-A6C34878D82A}">
                    <a16:rowId xmlns:a16="http://schemas.microsoft.com/office/drawing/2014/main" val="1611602535"/>
                  </a:ext>
                </a:extLst>
              </a:tr>
            </a:tbl>
          </a:graphicData>
        </a:graphic>
      </p:graphicFrame>
    </p:spTree>
    <p:extLst>
      <p:ext uri="{BB962C8B-B14F-4D97-AF65-F5344CB8AC3E}">
        <p14:creationId xmlns:p14="http://schemas.microsoft.com/office/powerpoint/2010/main" val="93000285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1681</TotalTime>
  <Words>792</Words>
  <Application>Microsoft Office PowerPoint</Application>
  <PresentationFormat>Widescreen</PresentationFormat>
  <Paragraphs>184</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Calibri</vt:lpstr>
      <vt:lpstr>Open Sans</vt:lpstr>
      <vt:lpstr>Product Sans</vt:lpstr>
      <vt:lpstr>Fira Sans Medium</vt:lpstr>
      <vt:lpstr>Calibri Light</vt:lpstr>
      <vt:lpstr>Arial</vt:lpstr>
      <vt:lpstr>Office Theme</vt:lpstr>
      <vt:lpstr>PowerPoint Presentation</vt:lpstr>
      <vt:lpstr>PowerPoint Presentation</vt:lpstr>
      <vt:lpstr>PowerPoint Presentation</vt:lpstr>
      <vt:lpstr>PowerPoint Presentation</vt:lpstr>
      <vt:lpstr>Statement of the Problem and Hypothesis</vt:lpstr>
      <vt:lpstr>Summary of the Data-Analysis Process</vt:lpstr>
      <vt:lpstr>Outline of Findings</vt:lpstr>
      <vt:lpstr>Cost-effective Booster Pack and Box Purchases</vt:lpstr>
      <vt:lpstr>Card Types and Subsets with High Pull Rates</vt:lpstr>
      <vt:lpstr>Most Valuable Pokémon Cards Based on Market Prices</vt:lpstr>
      <vt:lpstr>Lowest Pull Rate Cost</vt:lpstr>
      <vt:lpstr>Gross Fiscal Margin</vt:lpstr>
      <vt:lpstr>Forecasting</vt:lpstr>
      <vt:lpstr>Explanation of Limitations of Techniques and Tools Used</vt:lpstr>
      <vt:lpstr>Summary of Proposed Actions</vt:lpstr>
      <vt:lpstr>Expected Benefits of the Study</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Sapling Creations</dc:creator>
  <cp:lastModifiedBy>Lora Milam</cp:lastModifiedBy>
  <cp:revision>302</cp:revision>
  <dcterms:created xsi:type="dcterms:W3CDTF">2021-11-17T09:33:18Z</dcterms:created>
  <dcterms:modified xsi:type="dcterms:W3CDTF">2023-12-01T05:52:56Z</dcterms:modified>
</cp:coreProperties>
</file>

<file path=docProps/thumbnail.jpeg>
</file>